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8" r:id="rId7"/>
    <p:sldId id="269" r:id="rId8"/>
    <p:sldId id="267" r:id="rId9"/>
    <p:sldId id="264" r:id="rId10"/>
    <p:sldId id="266" r:id="rId11"/>
    <p:sldId id="265" r:id="rId12"/>
    <p:sldId id="261" r:id="rId13"/>
    <p:sldId id="270" r:id="rId14"/>
    <p:sldId id="263" r:id="rId15"/>
    <p:sldId id="25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&#1075;&#1085;&#1073;&#1082;&#1073;&#1088;.&#1088;&#1092;/wp-content/uploads/proects/culture/ethnos/balkarians/image157.j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242889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Балкарские  писатели и поэты – участники Великой Отечественной Войны 1941-1945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ГЕЛЯЕВ РАМАЗАН КИЧИЕВИЧ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5757874" cy="4625989"/>
          </a:xfrm>
        </p:spPr>
        <p:txBody>
          <a:bodyPr>
            <a:noAutofit/>
          </a:bodyPr>
          <a:lstStyle/>
          <a:p>
            <a:pPr marL="85725" indent="-85725" algn="just"/>
            <a:r>
              <a:rPr lang="ru-RU" sz="1400" dirty="0" smtClean="0"/>
              <a:t>РАМАЗАН КИЧИЕВИЧ ГЕЛЯЕВ (1915 – 1943).</a:t>
            </a:r>
          </a:p>
          <a:p>
            <a:pPr marL="85725" indent="-85725" algn="just"/>
            <a:r>
              <a:rPr lang="ru-RU" sz="1400" dirty="0" smtClean="0"/>
              <a:t>Рамазан </a:t>
            </a:r>
            <a:r>
              <a:rPr lang="ru-RU" sz="1400" dirty="0" err="1" smtClean="0"/>
              <a:t>Геляев</a:t>
            </a:r>
            <a:r>
              <a:rPr lang="ru-RU" sz="1400" dirty="0" smtClean="0"/>
              <a:t> вошел в историю Балкарского театра как первый профессиональный режиссер и драматург.</a:t>
            </a:r>
          </a:p>
          <a:p>
            <a:pPr marL="85725" indent="-85725" algn="just"/>
            <a:r>
              <a:rPr lang="ru-RU" sz="1400" dirty="0" smtClean="0"/>
              <a:t>С постановки его драмы «Кровавый калым» начался новый период в истории балкарской драматургии и театра.</a:t>
            </a:r>
          </a:p>
          <a:p>
            <a:pPr marL="85725" indent="-85725" algn="just"/>
            <a:r>
              <a:rPr lang="ru-RU" sz="1400" dirty="0" smtClean="0"/>
              <a:t>Родился Р. </a:t>
            </a:r>
            <a:r>
              <a:rPr lang="ru-RU" sz="1400" dirty="0" err="1" smtClean="0"/>
              <a:t>Геляев</a:t>
            </a:r>
            <a:r>
              <a:rPr lang="ru-RU" sz="1400" dirty="0" smtClean="0"/>
              <a:t> в с.Верхняя Балкария. После окончания начальной школы учился в педагогическом техникуме в Нальчике.. В 1935 г. поступил на режиссерский факультет </a:t>
            </a:r>
            <a:r>
              <a:rPr lang="ru-RU" sz="1400" dirty="0" err="1" smtClean="0"/>
              <a:t>ГИТИСа</a:t>
            </a:r>
            <a:r>
              <a:rPr lang="ru-RU" sz="1400" dirty="0" smtClean="0"/>
              <a:t> им. А. Луначарского. Во время учебы он начал писать драму «Кровавый калым», премьера которой состоялась 31 мая 1941 г.</a:t>
            </a:r>
          </a:p>
          <a:p>
            <a:pPr marL="85725" indent="-85725" algn="just"/>
            <a:r>
              <a:rPr lang="ru-RU" sz="1400" dirty="0" smtClean="0"/>
              <a:t>Видевшие спектакль критики и зрители утверждали, что успех его был обеспечен благодаря народным звучаниям. Спектакль был насыщен фольклорными обрядами, песнями и </a:t>
            </a:r>
            <a:r>
              <a:rPr lang="ru-RU" sz="1400" dirty="0" err="1" smtClean="0"/>
              <a:t>танцами.Л</a:t>
            </a:r>
            <a:r>
              <a:rPr lang="ru-RU" sz="1400" dirty="0" smtClean="0"/>
              <a:t>. </a:t>
            </a:r>
            <a:r>
              <a:rPr lang="ru-RU" sz="1400" dirty="0" err="1" smtClean="0"/>
              <a:t>Бородовский</a:t>
            </a:r>
            <a:r>
              <a:rPr lang="ru-RU" sz="1400" dirty="0" smtClean="0"/>
              <a:t> писал: «Подлинная народность – вот отличительная черта спектакля «Кровавый калым» в постановке балкарского театра». Имея </a:t>
            </a:r>
            <a:r>
              <a:rPr lang="ru-RU" sz="1400" dirty="0" err="1" smtClean="0"/>
              <a:t>бронь</a:t>
            </a:r>
            <a:r>
              <a:rPr lang="ru-RU" sz="1400" dirty="0" smtClean="0"/>
              <a:t>, Рамазан </a:t>
            </a:r>
            <a:r>
              <a:rPr lang="ru-RU" sz="1400" dirty="0" err="1" smtClean="0"/>
              <a:t>Геляев</a:t>
            </a:r>
            <a:r>
              <a:rPr lang="ru-RU" sz="1400" dirty="0" smtClean="0"/>
              <a:t> ушел на фронт. Служил в минометной батарее 278-го Кавалерийского полка 115-й Кавалерийской дивизии в должности командира минометного взвода, принимал участие в ожесточенных боях с врагом под селом Большая </a:t>
            </a:r>
            <a:r>
              <a:rPr lang="ru-RU" sz="1400" dirty="0" err="1" smtClean="0"/>
              <a:t>Мартыновка</a:t>
            </a:r>
            <a:r>
              <a:rPr lang="ru-RU" sz="1400" dirty="0" smtClean="0"/>
              <a:t> Ростовской области. В 1943 г. в возрасте 28 лет старший лейтенант Р. </a:t>
            </a:r>
            <a:r>
              <a:rPr lang="ru-RU" sz="1400" dirty="0" err="1" smtClean="0"/>
              <a:t>Геляев</a:t>
            </a:r>
            <a:r>
              <a:rPr lang="ru-RU" sz="1400" dirty="0" smtClean="0"/>
              <a:t> погиб, защищая с. Большая </a:t>
            </a:r>
            <a:r>
              <a:rPr lang="ru-RU" sz="1400" dirty="0" err="1" smtClean="0"/>
              <a:t>Мартыновка</a:t>
            </a:r>
            <a:r>
              <a:rPr lang="ru-RU" sz="1400" dirty="0" smtClean="0"/>
              <a:t> Ростовской области</a:t>
            </a:r>
          </a:p>
          <a:p>
            <a:pPr marL="85725" indent="-85725">
              <a:buNone/>
            </a:pPr>
            <a:endParaRPr lang="ru-RU" sz="1400" dirty="0"/>
          </a:p>
        </p:txBody>
      </p:sp>
      <p:pic>
        <p:nvPicPr>
          <p:cNvPr id="5" name="Рисунок 4" descr="Геляев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14488"/>
            <a:ext cx="2381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. Геляев с актрисами Балкарского театра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786322"/>
            <a:ext cx="2143140" cy="15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/>
          <a:lstStyle/>
          <a:p>
            <a:r>
              <a:rPr lang="ru-RU" dirty="0" smtClean="0"/>
              <a:t>Кулиев </a:t>
            </a:r>
            <a:r>
              <a:rPr lang="ru-RU" dirty="0" err="1" smtClean="0"/>
              <a:t>Хажимуса</a:t>
            </a:r>
            <a:r>
              <a:rPr lang="ru-RU" dirty="0" smtClean="0"/>
              <a:t> </a:t>
            </a:r>
            <a:r>
              <a:rPr lang="ru-RU" dirty="0" err="1" smtClean="0"/>
              <a:t>Атабиевич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/>
          </a:bodyPr>
          <a:lstStyle/>
          <a:p>
            <a:pPr algn="just"/>
            <a:r>
              <a:rPr lang="ru-RU" sz="1550" dirty="0" smtClean="0"/>
              <a:t>Балкарский поэт  Кулиев </a:t>
            </a:r>
            <a:r>
              <a:rPr lang="ru-RU" sz="1550" dirty="0" err="1" smtClean="0"/>
              <a:t>Хажимуса</a:t>
            </a:r>
            <a:r>
              <a:rPr lang="ru-RU" sz="1550" dirty="0" smtClean="0"/>
              <a:t> </a:t>
            </a:r>
            <a:r>
              <a:rPr lang="ru-RU" sz="1550" dirty="0" err="1" smtClean="0"/>
              <a:t>Атабиевич</a:t>
            </a:r>
            <a:r>
              <a:rPr lang="ru-RU" sz="1550" dirty="0" smtClean="0"/>
              <a:t> родился в 1910 году в селении Верхний Чегем Чегемского района </a:t>
            </a:r>
            <a:r>
              <a:rPr lang="ru-RU" sz="1550" dirty="0" err="1" smtClean="0"/>
              <a:t>Кабардино</a:t>
            </a:r>
            <a:r>
              <a:rPr lang="ru-RU" sz="1550" dirty="0" smtClean="0"/>
              <a:t> – Балкарской Республики. С первых дней Великой Отечественной войны </a:t>
            </a:r>
            <a:r>
              <a:rPr lang="ru-RU" sz="1550" dirty="0" err="1" smtClean="0"/>
              <a:t>Хажимуса</a:t>
            </a:r>
            <a:r>
              <a:rPr lang="ru-RU" sz="1550" dirty="0" smtClean="0"/>
              <a:t> находился в рядах Советской армии. </a:t>
            </a:r>
          </a:p>
          <a:p>
            <a:pPr algn="just"/>
            <a:r>
              <a:rPr lang="ru-RU" sz="1550" dirty="0" smtClean="0"/>
              <a:t>В 1931 году закончил семилетнюю школу в Бахчисарае, в Крыму. Писать стихи Кулиев начал с середины 30-х годов. За заслуги перед Родиной был награжден орденом Красной Звезды, медалями «За оборону Ленинграда» и «За победу над Германией». Первый сборник стихов Кулиева «</a:t>
            </a:r>
            <a:r>
              <a:rPr lang="ru-RU" sz="1550" dirty="0" err="1" smtClean="0"/>
              <a:t>Каштанлы</a:t>
            </a:r>
            <a:r>
              <a:rPr lang="ru-RU" sz="1550" dirty="0" smtClean="0"/>
              <a:t> </a:t>
            </a:r>
            <a:r>
              <a:rPr lang="ru-RU" sz="1550" dirty="0" err="1" smtClean="0"/>
              <a:t>шахар</a:t>
            </a:r>
            <a:r>
              <a:rPr lang="ru-RU" sz="1550" dirty="0" smtClean="0"/>
              <a:t>» (Каштановый город), вышел в 1959 году Его стихи отличаются простотой и искренностью. Многие его стихотворения стали песнями, получившими широкую популярность в народе. </a:t>
            </a:r>
          </a:p>
          <a:p>
            <a:pPr algn="just"/>
            <a:r>
              <a:rPr lang="ru-RU" sz="1550" dirty="0" smtClean="0"/>
              <a:t>В его поэзии отражена и трагическая тема войны. Многие строки посвящены народному героизму, патриотизму, верности воинскому долгу. </a:t>
            </a:r>
          </a:p>
          <a:p>
            <a:pPr algn="just"/>
            <a:r>
              <a:rPr lang="ru-RU" sz="1550" dirty="0" smtClean="0"/>
              <a:t>Умер в 1971 году.</a:t>
            </a:r>
            <a:endParaRPr lang="ru-RU" sz="1550" dirty="0"/>
          </a:p>
        </p:txBody>
      </p:sp>
      <p:pic>
        <p:nvPicPr>
          <p:cNvPr id="5" name="Рисунок 4" descr="C:\Users\1PC\Desktop\f023ebcc36a5886d89d83f58552ffd9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7"/>
            <a:ext cx="2714644" cy="289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err="1" smtClean="0"/>
              <a:t>Этезов</a:t>
            </a:r>
            <a:r>
              <a:rPr lang="ru-RU" dirty="0" smtClean="0"/>
              <a:t> Омар </a:t>
            </a:r>
            <a:r>
              <a:rPr lang="ru-RU" dirty="0" err="1" smtClean="0"/>
              <a:t>Мимболатович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5614998" cy="4697427"/>
          </a:xfrm>
        </p:spPr>
        <p:txBody>
          <a:bodyPr>
            <a:noAutofit/>
          </a:bodyPr>
          <a:lstStyle/>
          <a:p>
            <a:pPr marL="74613" indent="-74613" algn="just"/>
            <a:r>
              <a:rPr lang="ru-RU" sz="1550" dirty="0" err="1" smtClean="0"/>
              <a:t>Этезов</a:t>
            </a:r>
            <a:r>
              <a:rPr lang="ru-RU" sz="1550" dirty="0" smtClean="0"/>
              <a:t> Омар </a:t>
            </a:r>
            <a:r>
              <a:rPr lang="ru-RU" sz="1550" dirty="0" err="1" smtClean="0"/>
              <a:t>Мимболатович</a:t>
            </a:r>
            <a:r>
              <a:rPr lang="ru-RU" sz="1550" dirty="0" smtClean="0"/>
              <a:t>.  Родился 10. ноября 1913, сел. Нижний . Баксан Эльбрусского р-на КБР  – балкарский поэт, прозаик, драматург. 1929–1932 гг. – время учёбы в Горском </a:t>
            </a:r>
            <a:r>
              <a:rPr lang="ru-RU" sz="1550" dirty="0" err="1" smtClean="0"/>
              <a:t>агроиндустриальном</a:t>
            </a:r>
            <a:r>
              <a:rPr lang="ru-RU" sz="1550" dirty="0" smtClean="0"/>
              <a:t> институте в г. Владикавказе. В 1932–1934 гг. – аспирантура в Ленинградском государственном университете им. Герцена.</a:t>
            </a:r>
          </a:p>
          <a:p>
            <a:pPr marL="74613" indent="-74613" algn="just"/>
            <a:r>
              <a:rPr lang="ru-RU" sz="1550" dirty="0" smtClean="0"/>
              <a:t> Творческая деятельность </a:t>
            </a:r>
            <a:r>
              <a:rPr lang="ru-RU" sz="1550" dirty="0" err="1" smtClean="0"/>
              <a:t>Этезова</a:t>
            </a:r>
            <a:r>
              <a:rPr lang="ru-RU" sz="1550" dirty="0" smtClean="0"/>
              <a:t> началась в 14 лет. Его первое поэтическое произведение было опубликовано в газете «</a:t>
            </a:r>
            <a:r>
              <a:rPr lang="ru-RU" sz="1550" dirty="0" err="1" smtClean="0"/>
              <a:t>Къарахалкъ</a:t>
            </a:r>
            <a:r>
              <a:rPr lang="ru-RU" sz="1550" dirty="0" smtClean="0"/>
              <a:t>». Омаром </a:t>
            </a:r>
            <a:r>
              <a:rPr lang="ru-RU" sz="1550" dirty="0" err="1" smtClean="0"/>
              <a:t>Этезовым</a:t>
            </a:r>
            <a:r>
              <a:rPr lang="ru-RU" sz="1550" dirty="0" smtClean="0"/>
              <a:t> было написано множество стихотворений, а также повести, рассказы, пьесы, роман. Участник Великой Отечественной войны: 31 декабря 1941 г. был призван в ряды действующей армии, награжден медалями «За отвагу», «За победу над Германией.</a:t>
            </a:r>
          </a:p>
          <a:p>
            <a:pPr marL="74613" indent="-74613" algn="just"/>
            <a:r>
              <a:rPr lang="ru-RU" sz="1550" dirty="0" smtClean="0"/>
              <a:t>В марте 1943-го в результате полученных ранений был демобилизован.  В 1957 г. в журнале «Дон» публикуется его повесть «Камни помнят». В 1959 г. ставят пьесу </a:t>
            </a:r>
            <a:r>
              <a:rPr lang="ru-RU" sz="1550" dirty="0" err="1" smtClean="0"/>
              <a:t>Этезова</a:t>
            </a:r>
            <a:r>
              <a:rPr lang="ru-RU" sz="1550" dirty="0" smtClean="0"/>
              <a:t> «</a:t>
            </a:r>
            <a:r>
              <a:rPr lang="ru-RU" sz="1550" dirty="0" err="1" smtClean="0"/>
              <a:t>Къанлы</a:t>
            </a:r>
            <a:r>
              <a:rPr lang="ru-RU" sz="1550" dirty="0" smtClean="0"/>
              <a:t> той» (Кровавая свадьба ).Он был ярким представителем поколения первых профессиональных балкарских писателей. Умер в 1964 году.</a:t>
            </a:r>
            <a:endParaRPr lang="ru-RU" sz="1550" dirty="0"/>
          </a:p>
        </p:txBody>
      </p:sp>
      <p:pic>
        <p:nvPicPr>
          <p:cNvPr id="5" name="Рисунок 4" descr="C:\Users\1PC\Desktop\scale_1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2490094" cy="330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Маммеев</a:t>
            </a:r>
            <a:r>
              <a:rPr lang="ru-RU" dirty="0" smtClean="0"/>
              <a:t> Ибрагим </a:t>
            </a:r>
            <a:r>
              <a:rPr lang="ru-RU" dirty="0" err="1" smtClean="0"/>
              <a:t>Шакманович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err="1" smtClean="0"/>
              <a:t>Маммеев</a:t>
            </a:r>
            <a:r>
              <a:rPr lang="ru-RU" dirty="0" smtClean="0"/>
              <a:t>, Ибрагим </a:t>
            </a:r>
            <a:r>
              <a:rPr lang="ru-RU" dirty="0" err="1" smtClean="0"/>
              <a:t>Шакманович</a:t>
            </a:r>
            <a:r>
              <a:rPr lang="ru-RU" dirty="0" smtClean="0"/>
              <a:t> балкарский драматург и поэт. Заслуженный артист Кабардино-Балкарской АССР (1958). Член Союза писателей СССР (1939).</a:t>
            </a:r>
          </a:p>
          <a:p>
            <a:pPr algn="just"/>
            <a:r>
              <a:rPr lang="ru-RU" dirty="0" smtClean="0"/>
              <a:t>Ибрагим </a:t>
            </a:r>
            <a:r>
              <a:rPr lang="ru-RU" dirty="0" err="1" smtClean="0"/>
              <a:t>Маммеев</a:t>
            </a:r>
            <a:r>
              <a:rPr lang="ru-RU" dirty="0" smtClean="0"/>
              <a:t> родился 5 февраля 1919 года в селе Гунделен . Высшее образование получил в ГИТИС. С 1939 года работал в Балкарском государственном театре. Участвовал в Великой Отечественной войне, принимал участие в штурме Берлина, награждён многими орденами и медалями. После окончания военной службы в 1946 году жил в Киргизии, где находились в ссылке его родные. </a:t>
            </a:r>
          </a:p>
          <a:p>
            <a:pPr algn="just"/>
            <a:r>
              <a:rPr lang="ru-RU" dirty="0" smtClean="0"/>
              <a:t>В 1956 году вернулся на родину. После восстановления балкарского театра пошёл на работу в театр, где трудился до конца своих дней. В 1958 году отдельным изданием вышел сборников его стихов «Коса». Однако наибольшую известность </a:t>
            </a:r>
            <a:r>
              <a:rPr lang="ru-RU" dirty="0" err="1" smtClean="0"/>
              <a:t>Маммееву</a:t>
            </a:r>
            <a:r>
              <a:rPr lang="ru-RU" dirty="0" smtClean="0"/>
              <a:t> принесла драматургия. Он явился одним из создателей национального репертуара балкарского театра. На сюжеты из истории и современности балкарского народа им были созданы пьесы «После свадьбы», «Крепость </a:t>
            </a:r>
            <a:r>
              <a:rPr lang="ru-RU" dirty="0" err="1" smtClean="0"/>
              <a:t>Шамая</a:t>
            </a:r>
            <a:r>
              <a:rPr lang="ru-RU" dirty="0" smtClean="0"/>
              <a:t>», «Феодал», «Зрячая любовь». Также </a:t>
            </a:r>
            <a:r>
              <a:rPr lang="ru-RU" dirty="0" err="1" smtClean="0"/>
              <a:t>Маммеев</a:t>
            </a:r>
            <a:r>
              <a:rPr lang="ru-RU" dirty="0" smtClean="0"/>
              <a:t> перевёл на балкарский язык ряд произведений мировой классики и инсценировал ряд произведений балкарской литературы.</a:t>
            </a:r>
            <a:endParaRPr lang="ru-RU" dirty="0"/>
          </a:p>
        </p:txBody>
      </p:sp>
      <p:pic>
        <p:nvPicPr>
          <p:cNvPr id="5" name="Рисунок 4" descr="C:\Users\1PC\Desktop\image358452057.jpg"/>
          <p:cNvPicPr/>
          <p:nvPr/>
        </p:nvPicPr>
        <p:blipFill>
          <a:blip r:embed="rId3"/>
          <a:srcRect l="13274" r="13716"/>
          <a:stretch>
            <a:fillRect/>
          </a:stretch>
        </p:blipFill>
        <p:spPr bwMode="auto">
          <a:xfrm>
            <a:off x="6215074" y="2071678"/>
            <a:ext cx="2386719" cy="271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/>
          <a:lstStyle/>
          <a:p>
            <a:r>
              <a:rPr lang="ru-RU" dirty="0" err="1" smtClean="0"/>
              <a:t>Макитов</a:t>
            </a:r>
            <a:r>
              <a:rPr lang="ru-RU" dirty="0" smtClean="0"/>
              <a:t> </a:t>
            </a:r>
            <a:r>
              <a:rPr lang="ru-RU" dirty="0" err="1" smtClean="0"/>
              <a:t>Сафар</a:t>
            </a:r>
            <a:r>
              <a:rPr lang="ru-RU" dirty="0" smtClean="0"/>
              <a:t> </a:t>
            </a:r>
            <a:r>
              <a:rPr lang="ru-RU" dirty="0" err="1" smtClean="0"/>
              <a:t>Исхакович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>
            <a:normAutofit/>
          </a:bodyPr>
          <a:lstStyle/>
          <a:p>
            <a:pPr marL="177800" indent="-177800" algn="just"/>
            <a:r>
              <a:rPr lang="ru-RU" sz="1550" dirty="0" smtClean="0"/>
              <a:t>Балкарский поэт </a:t>
            </a:r>
            <a:r>
              <a:rPr lang="ru-RU" sz="1550" dirty="0" err="1" smtClean="0"/>
              <a:t>Сафар</a:t>
            </a:r>
            <a:r>
              <a:rPr lang="ru-RU" sz="1550" dirty="0" smtClean="0"/>
              <a:t> </a:t>
            </a:r>
            <a:r>
              <a:rPr lang="ru-RU" sz="1550" dirty="0" err="1" smtClean="0"/>
              <a:t>Исхакович</a:t>
            </a:r>
            <a:r>
              <a:rPr lang="ru-RU" sz="1550" dirty="0" smtClean="0"/>
              <a:t> </a:t>
            </a:r>
            <a:r>
              <a:rPr lang="ru-RU" sz="1550" dirty="0" err="1" smtClean="0"/>
              <a:t>Макитов</a:t>
            </a:r>
            <a:r>
              <a:rPr lang="ru-RU" sz="1550" dirty="0" smtClean="0"/>
              <a:t> родился 7 ноября 1917 года в селении </a:t>
            </a:r>
            <a:r>
              <a:rPr lang="ru-RU" sz="1550" dirty="0" err="1" smtClean="0"/>
              <a:t>Кёнделен</a:t>
            </a:r>
            <a:r>
              <a:rPr lang="ru-RU" sz="1550" dirty="0" smtClean="0"/>
              <a:t> Эльбрусского района. В1936 году </a:t>
            </a:r>
            <a:r>
              <a:rPr lang="ru-RU" sz="1550" dirty="0" err="1" smtClean="0"/>
              <a:t>Сафар</a:t>
            </a:r>
            <a:r>
              <a:rPr lang="ru-RU" sz="1550" dirty="0" smtClean="0"/>
              <a:t> </a:t>
            </a:r>
            <a:r>
              <a:rPr lang="ru-RU" sz="1550" dirty="0" err="1" smtClean="0"/>
              <a:t>Макитов</a:t>
            </a:r>
            <a:r>
              <a:rPr lang="ru-RU" sz="1550" dirty="0" smtClean="0"/>
              <a:t> закончил педагогический техникум при Ленинском учебном городке…</a:t>
            </a:r>
          </a:p>
          <a:p>
            <a:pPr marL="177800" indent="-177800" algn="just"/>
            <a:r>
              <a:rPr lang="ru-RU" sz="1550" dirty="0" smtClean="0"/>
              <a:t>В 1938 году </a:t>
            </a:r>
            <a:r>
              <a:rPr lang="ru-RU" sz="1550" dirty="0" err="1" smtClean="0"/>
              <a:t>Сафар</a:t>
            </a:r>
            <a:r>
              <a:rPr lang="ru-RU" sz="1550" dirty="0" smtClean="0"/>
              <a:t> </a:t>
            </a:r>
            <a:r>
              <a:rPr lang="ru-RU" sz="1550" dirty="0" err="1" smtClean="0"/>
              <a:t>Макитов</a:t>
            </a:r>
            <a:r>
              <a:rPr lang="ru-RU" sz="1550" dirty="0" smtClean="0"/>
              <a:t> вступил в Союз писателей СССР.</a:t>
            </a:r>
          </a:p>
          <a:p>
            <a:pPr marL="177800" indent="-177800" algn="just"/>
            <a:r>
              <a:rPr lang="ru-RU" sz="1550" dirty="0" smtClean="0"/>
              <a:t>С августа 1942-го по август 1943 г. он находился в отряде особого назначения при 37-й армии. С. </a:t>
            </a:r>
            <a:r>
              <a:rPr lang="ru-RU" sz="1550" dirty="0" err="1" smtClean="0"/>
              <a:t>Макитов</a:t>
            </a:r>
            <a:r>
              <a:rPr lang="ru-RU" sz="1550" dirty="0" smtClean="0"/>
              <a:t> награждён орденом Отечественной войны и 14 медалями, в том числе «За боевые заслуги», «За оборону Кавказа».</a:t>
            </a:r>
            <a:br>
              <a:rPr lang="ru-RU" sz="1550" dirty="0" smtClean="0"/>
            </a:br>
            <a:r>
              <a:rPr lang="ru-RU" sz="1550" dirty="0" err="1" smtClean="0"/>
              <a:t>Сафар</a:t>
            </a:r>
            <a:r>
              <a:rPr lang="ru-RU" sz="1550" dirty="0" smtClean="0"/>
              <a:t> </a:t>
            </a:r>
            <a:r>
              <a:rPr lang="ru-RU" sz="1550" dirty="0" err="1" smtClean="0"/>
              <a:t>Макитов</a:t>
            </a:r>
            <a:r>
              <a:rPr lang="ru-RU" sz="1550" dirty="0" smtClean="0"/>
              <a:t> является автором  трёх десятков сборников стихов и поэм. </a:t>
            </a:r>
          </a:p>
          <a:p>
            <a:pPr marL="177800" indent="-177800" algn="just"/>
            <a:r>
              <a:rPr lang="ru-RU" sz="1550" dirty="0" smtClean="0"/>
              <a:t>Два сборника стихов С. </a:t>
            </a:r>
            <a:r>
              <a:rPr lang="ru-RU" sz="1550" dirty="0" err="1" smtClean="0"/>
              <a:t>Макитова</a:t>
            </a:r>
            <a:r>
              <a:rPr lang="ru-RU" sz="1550" dirty="0" smtClean="0"/>
              <a:t> – «Белые горы» и «Пишу жизнь» – удостоены Государственной премии КБАССР в 1977 году. За заслуги в развитии национальной культуры и искусства ему были присвоены почётные звания «Заслуженный работник культуры КБАССР» (1969), «Заслуженный работник культуры РСФСР» (1975), «Народный поэт КБАССР» (1985).</a:t>
            </a:r>
            <a:endParaRPr lang="ru-RU" sz="1550" dirty="0"/>
          </a:p>
        </p:txBody>
      </p:sp>
      <p:pic>
        <p:nvPicPr>
          <p:cNvPr id="5" name="Рисунок 4" descr="C:\Users\1PC\Desktop\UPtYEsmSwd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23574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На фронт ушли многие писатели и поэты Кабардино-Балкарии: Берт </a:t>
            </a:r>
            <a:r>
              <a:rPr lang="ru-RU" dirty="0" err="1" smtClean="0"/>
              <a:t>Гуртуев</a:t>
            </a:r>
            <a:r>
              <a:rPr lang="ru-RU" dirty="0" smtClean="0"/>
              <a:t>,  </a:t>
            </a:r>
            <a:r>
              <a:rPr lang="ru-RU" dirty="0" err="1" smtClean="0"/>
              <a:t>Кайсын</a:t>
            </a:r>
            <a:r>
              <a:rPr lang="ru-RU" dirty="0" smtClean="0"/>
              <a:t> Кулиев, Керим </a:t>
            </a:r>
            <a:r>
              <a:rPr lang="ru-RU" dirty="0" err="1" smtClean="0"/>
              <a:t>Отаров</a:t>
            </a:r>
            <a:r>
              <a:rPr lang="ru-RU" dirty="0" smtClean="0"/>
              <a:t>, Омар </a:t>
            </a:r>
            <a:r>
              <a:rPr lang="ru-RU" dirty="0" err="1" smtClean="0"/>
              <a:t>Этезов</a:t>
            </a:r>
            <a:r>
              <a:rPr lang="ru-RU" dirty="0" smtClean="0"/>
              <a:t>, Максим </a:t>
            </a:r>
            <a:r>
              <a:rPr lang="ru-RU" dirty="0" err="1" smtClean="0"/>
              <a:t>Геттуев</a:t>
            </a:r>
            <a:r>
              <a:rPr lang="ru-RU" dirty="0" smtClean="0"/>
              <a:t>, </a:t>
            </a:r>
            <a:r>
              <a:rPr lang="ru-RU" dirty="0" err="1" smtClean="0"/>
              <a:t>Хажимуса</a:t>
            </a:r>
            <a:r>
              <a:rPr lang="ru-RU" dirty="0" smtClean="0"/>
              <a:t> Кулиев, </a:t>
            </a:r>
            <a:r>
              <a:rPr lang="ru-RU" dirty="0" err="1" smtClean="0"/>
              <a:t>Сафар</a:t>
            </a:r>
            <a:r>
              <a:rPr lang="ru-RU" dirty="0" smtClean="0"/>
              <a:t> </a:t>
            </a:r>
            <a:r>
              <a:rPr lang="ru-RU" dirty="0" err="1" smtClean="0"/>
              <a:t>Макитов</a:t>
            </a:r>
            <a:r>
              <a:rPr lang="ru-RU" dirty="0" smtClean="0"/>
              <a:t>  . Некоторые из них погибли в первые же годы войны: </a:t>
            </a:r>
            <a:r>
              <a:rPr lang="ru-RU" dirty="0" err="1" smtClean="0"/>
              <a:t>Азрет</a:t>
            </a:r>
            <a:r>
              <a:rPr lang="ru-RU" dirty="0" smtClean="0"/>
              <a:t> </a:t>
            </a:r>
            <a:r>
              <a:rPr lang="ru-RU" dirty="0" err="1" smtClean="0"/>
              <a:t>Будаев</a:t>
            </a:r>
            <a:r>
              <a:rPr lang="ru-RU" dirty="0" smtClean="0"/>
              <a:t>, Рамазан </a:t>
            </a:r>
            <a:r>
              <a:rPr lang="ru-RU" dirty="0" err="1" smtClean="0"/>
              <a:t>Геляев</a:t>
            </a:r>
            <a:r>
              <a:rPr lang="ru-RU" dirty="0" smtClean="0"/>
              <a:t>,  </a:t>
            </a:r>
            <a:r>
              <a:rPr lang="ru-RU" dirty="0" err="1" smtClean="0"/>
              <a:t>Салих</a:t>
            </a:r>
            <a:r>
              <a:rPr lang="ru-RU" dirty="0" smtClean="0"/>
              <a:t> </a:t>
            </a:r>
            <a:r>
              <a:rPr lang="ru-RU" dirty="0" err="1" smtClean="0"/>
              <a:t>Хочуев</a:t>
            </a:r>
            <a:r>
              <a:rPr lang="ru-RU" dirty="0" smtClean="0"/>
              <a:t> оставив своему народу в наследство пламенные стихи-призывы и песни, проникнутые стремлением осмыслить и художественно отразить военную действительность, выявить истоки силы советского народа в целом и моральные качества отдельных людей, установить преемственность поколений, показать боевые традиции предков. Все это определило пафос и идейную направленность национальной поэзии Кабардино-Балкарии в годы Второй мировой войны. Лирика балкарских   поэтов стала поэтическим призывом к народам Кавказа выдержать все испытания и победить.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dirty="0" err="1" smtClean="0"/>
              <a:t>Мечиев</a:t>
            </a:r>
            <a:r>
              <a:rPr lang="ru-RU" dirty="0" smtClean="0"/>
              <a:t> </a:t>
            </a:r>
            <a:r>
              <a:rPr lang="ru-RU" dirty="0" err="1" smtClean="0"/>
              <a:t>Кязим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4720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Одним из первых откликнулся поэтическим словом на грозные события Второй мировой войны старейший балкарский поэт </a:t>
            </a:r>
            <a:r>
              <a:rPr lang="ru-RU" sz="2200" dirty="0" err="1" smtClean="0"/>
              <a:t>Кязим</a:t>
            </a:r>
            <a:r>
              <a:rPr lang="ru-RU" sz="2200" dirty="0" smtClean="0"/>
              <a:t> </a:t>
            </a:r>
            <a:r>
              <a:rPr lang="ru-RU" sz="2200" dirty="0" err="1" smtClean="0"/>
              <a:t>Мечиев</a:t>
            </a:r>
            <a:r>
              <a:rPr lang="ru-RU" sz="2200" dirty="0" smtClean="0"/>
              <a:t> (1859-1945). Он создавал стихи, в которых устанавливалось художественное единство патриотического и лирического. В них поэт выразил глубинные чувства горцев Кавказа, их внутренний духовный мир. Всего за период с 1941 по 1944 гг. К. </a:t>
            </a:r>
            <a:r>
              <a:rPr lang="ru-RU" sz="2200" dirty="0" err="1" smtClean="0"/>
              <a:t>Мечиев</a:t>
            </a:r>
            <a:r>
              <a:rPr lang="ru-RU" sz="2200" dirty="0" smtClean="0"/>
              <a:t> создал шесть стихотворений, проникнутых пафосом борьбы и уверенности в победе: «Мы победим»</a:t>
            </a:r>
            <a:endParaRPr lang="ru-RU" sz="2200" dirty="0"/>
          </a:p>
        </p:txBody>
      </p:sp>
      <p:pic>
        <p:nvPicPr>
          <p:cNvPr id="5" name="Рисунок 4" descr="https://ru.openlist.wiki/images/a/a0/%D0%9C%D0%B5%D1%87%D0%B8%D0%B5%D0%B2_%D0%9A.%D0%91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785926"/>
            <a:ext cx="3000396" cy="3929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dirty="0" err="1" smtClean="0"/>
              <a:t>Геттуев</a:t>
            </a:r>
            <a:r>
              <a:rPr lang="ru-RU" dirty="0" smtClean="0"/>
              <a:t> Максим </a:t>
            </a:r>
            <a:r>
              <a:rPr lang="ru-RU" dirty="0" err="1" smtClean="0"/>
              <a:t>Измаилович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5400684" cy="4714908"/>
          </a:xfrm>
        </p:spPr>
        <p:txBody>
          <a:bodyPr>
            <a:normAutofit/>
          </a:bodyPr>
          <a:lstStyle/>
          <a:p>
            <a:pPr marL="85725" indent="-85725" algn="just"/>
            <a:r>
              <a:rPr lang="ru-RU" sz="1400" dirty="0" err="1" smtClean="0"/>
              <a:t>Геттуев</a:t>
            </a:r>
            <a:r>
              <a:rPr lang="ru-RU" sz="1400" dirty="0" smtClean="0"/>
              <a:t> Максим </a:t>
            </a:r>
            <a:r>
              <a:rPr lang="ru-RU" sz="1400" dirty="0" err="1" smtClean="0"/>
              <a:t>Измаилович</a:t>
            </a:r>
            <a:r>
              <a:rPr lang="ru-RU" sz="1400" dirty="0" smtClean="0"/>
              <a:t> родился в 1916 году в селе </a:t>
            </a:r>
            <a:r>
              <a:rPr lang="ru-RU" sz="1400" dirty="0" err="1" smtClean="0"/>
              <a:t>Кёнделен</a:t>
            </a:r>
            <a:r>
              <a:rPr lang="ru-RU" sz="1400" dirty="0" smtClean="0"/>
              <a:t> Эльбрусского района. После окончания школы уехал в Нальчик. Поступил на работу в редакцию газеты «Социалистическая Кабардино-Балкария».</a:t>
            </a:r>
          </a:p>
          <a:p>
            <a:pPr marL="85725" indent="-85725" algn="just"/>
            <a:r>
              <a:rPr lang="ru-RU" sz="1400" dirty="0" smtClean="0"/>
              <a:t>В годы войны, находясь в рядах 18-й армии, участвовал в боях на Северном Кавказе, «Малой земли» под Новороссийском при освобождении правобережной Украины. В годы войны  не публиковался. Стихи военных лет увидели свет лишь в его сборниках 60-х годов. Демобилизовавшись в феврале 1946 года, вместе со своим депортированным народом жил в Таджикистане, в г.Ленинабаде и работал в газете «Ленинабадская правда». С 1967 по 1980 годы возглавлял Верховный Совет Кабардино-Балкарской АССР, являясь председателем его Президиума. В 1974 году ему было присвоено звание «Народный поэт Кабардино-Балкарии».</a:t>
            </a:r>
          </a:p>
          <a:p>
            <a:pPr marL="85725" indent="-85725" algn="just"/>
            <a:r>
              <a:rPr lang="ru-RU" sz="1400" dirty="0" smtClean="0"/>
              <a:t>Его стихи о войне, военных дорогах разнообразны, полны трагических перекрёстков. Возвращаясь к тем дням, восстанавливая в памяти те суровые события, </a:t>
            </a:r>
            <a:r>
              <a:rPr lang="ru-RU" sz="1400" dirty="0" err="1" smtClean="0"/>
              <a:t>Геттуев</a:t>
            </a:r>
            <a:r>
              <a:rPr lang="ru-RU" sz="1400" dirty="0" smtClean="0"/>
              <a:t> говорит о невосполнимых утратах того горестного времени.</a:t>
            </a:r>
          </a:p>
          <a:p>
            <a:pPr marL="85725" indent="-85725" algn="just"/>
            <a:r>
              <a:rPr lang="ru-RU" sz="1400" dirty="0" smtClean="0"/>
              <a:t>Умер в 1985 году в Нальчике.</a:t>
            </a:r>
          </a:p>
          <a:p>
            <a:pPr>
              <a:buNone/>
            </a:pPr>
            <a:endParaRPr lang="ru-RU" sz="900" dirty="0"/>
          </a:p>
        </p:txBody>
      </p:sp>
      <p:pic>
        <p:nvPicPr>
          <p:cNvPr id="5" name="Рисунок 4" descr="C:\Users\1PC\Desktop\ZFrG5aIzkW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857364"/>
            <a:ext cx="2581064" cy="38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dirty="0" err="1" smtClean="0"/>
              <a:t>Гуртуев</a:t>
            </a:r>
            <a:r>
              <a:rPr lang="ru-RU" dirty="0" smtClean="0"/>
              <a:t> Берт </a:t>
            </a:r>
            <a:r>
              <a:rPr lang="ru-RU" dirty="0" err="1" smtClean="0"/>
              <a:t>Измаилович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5543560" cy="4714908"/>
          </a:xfrm>
        </p:spPr>
        <p:txBody>
          <a:bodyPr>
            <a:noAutofit/>
          </a:bodyPr>
          <a:lstStyle/>
          <a:p>
            <a:pPr marL="85725" indent="-85725" algn="just"/>
            <a:r>
              <a:rPr lang="ru-RU" sz="1750" dirty="0" err="1" smtClean="0"/>
              <a:t>Гуртуев</a:t>
            </a:r>
            <a:r>
              <a:rPr lang="ru-RU" sz="1750" dirty="0" smtClean="0"/>
              <a:t> Берт </a:t>
            </a:r>
            <a:r>
              <a:rPr lang="ru-RU" sz="1750" dirty="0" err="1" smtClean="0"/>
              <a:t>Измаилович</a:t>
            </a:r>
            <a:r>
              <a:rPr lang="ru-RU" sz="1750" dirty="0" smtClean="0"/>
              <a:t> родился 7 ноября 1910 года в селе Белая Речка.  В 1931 году окончил педагогическое училище при Ленинском Учебном Городке (</a:t>
            </a:r>
            <a:r>
              <a:rPr lang="ru-RU" sz="1750" dirty="0" err="1" smtClean="0"/>
              <a:t>ЛУГе</a:t>
            </a:r>
            <a:r>
              <a:rPr lang="ru-RU" sz="1750" dirty="0" smtClean="0"/>
              <a:t>). Работал в органах народного просвещения.</a:t>
            </a:r>
          </a:p>
          <a:p>
            <a:pPr marL="85725" indent="-85725" algn="just"/>
            <a:r>
              <a:rPr lang="ru-RU" sz="1750" dirty="0" smtClean="0"/>
              <a:t>В годы Великой Отечественной войны вступил в ряды действующей армии и участвовал в ней в качестве политрука стрелковой роты, а затем преподавателя пулемётно-миномётного училища. За боевые и трудовые заслуги был награждён тремя орденами и тринадцатью медалями. Он был членом Союза писателей СССР и работал в Союзе писателей КБАССР в должности ответственного секретаря правления.</a:t>
            </a:r>
          </a:p>
          <a:p>
            <a:pPr marL="85725" indent="-85725" algn="just"/>
            <a:r>
              <a:rPr lang="ru-RU" sz="1750" dirty="0" smtClean="0"/>
              <a:t>Тема войны в творчестве </a:t>
            </a:r>
            <a:r>
              <a:rPr lang="ru-RU" sz="1750" dirty="0" err="1" smtClean="0"/>
              <a:t>Б.Гуртуева</a:t>
            </a:r>
            <a:r>
              <a:rPr lang="ru-RU" sz="1750" dirty="0" smtClean="0"/>
              <a:t> находит своё развитие в сборнике стихов «Светлое утро» (1958).</a:t>
            </a:r>
          </a:p>
          <a:p>
            <a:pPr marL="85725" indent="-85725" algn="just"/>
            <a:r>
              <a:rPr lang="ru-RU" sz="1750" dirty="0" smtClean="0"/>
              <a:t>Умер в 2001 году.</a:t>
            </a:r>
            <a:endParaRPr lang="ru-RU" sz="1750" dirty="0"/>
          </a:p>
        </p:txBody>
      </p:sp>
      <p:pic>
        <p:nvPicPr>
          <p:cNvPr id="5" name="Рисунок 4" descr="C:\Users\1PC\Desktop\GURTUEV_Bert_Izmailovich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2714644" cy="3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r>
              <a:rPr lang="ru-RU" dirty="0" smtClean="0"/>
              <a:t>Кулиев </a:t>
            </a:r>
            <a:r>
              <a:rPr lang="ru-RU" dirty="0" err="1" smtClean="0"/>
              <a:t>Кайсын</a:t>
            </a:r>
            <a:r>
              <a:rPr lang="ru-RU" dirty="0" smtClean="0"/>
              <a:t> </a:t>
            </a:r>
            <a:r>
              <a:rPr lang="ru-RU" dirty="0" err="1" smtClean="0"/>
              <a:t>Шуваевич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5472122" cy="4697427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/>
              <a:t>Кулиев </a:t>
            </a:r>
            <a:r>
              <a:rPr lang="ru-RU" sz="1500" dirty="0" err="1" smtClean="0"/>
              <a:t>Кайсын</a:t>
            </a:r>
            <a:r>
              <a:rPr lang="ru-RU" sz="1500" dirty="0" smtClean="0"/>
              <a:t> </a:t>
            </a:r>
            <a:r>
              <a:rPr lang="ru-RU" sz="1500" dirty="0" err="1" smtClean="0"/>
              <a:t>Шуваевич</a:t>
            </a:r>
            <a:r>
              <a:rPr lang="ru-RU" sz="1500" dirty="0" smtClean="0"/>
              <a:t> родился 1 ноября 1917 года в с.Верхний Чегем. Учился в театральном институте им.А.Луначарского и параллельно в Литературном институте им.М.Горького.</a:t>
            </a:r>
          </a:p>
          <a:p>
            <a:pPr algn="just"/>
            <a:r>
              <a:rPr lang="ru-RU" sz="1500" dirty="0" smtClean="0"/>
              <a:t>К началу войны преподавал литературу в КБГПИ, затем служил в армии, сначала в Заполярье, потом под Ленинградом.</a:t>
            </a:r>
          </a:p>
          <a:p>
            <a:pPr algn="just"/>
            <a:r>
              <a:rPr lang="ru-RU" sz="1500" dirty="0" smtClean="0"/>
              <a:t>Уроки мужества он получил на фронтах войны, где ратный труд десантника-парашютиста он сочетал с работой военного журналиста. Его антивоенные очерки и стихи печатались в газетах «Сын Отечества», «Правда», «Красная звезда». Он принимал участие в боях за освобождение Москвы, Орла, Ростова, Украины, Крыма, Прибалтики. Суровые впечатления тех лет легли в основу его военной лирики. Они навеяны опытом солдата, прошедшего трудными дорогами войны. Он был неоднократно ранен.</a:t>
            </a:r>
          </a:p>
          <a:p>
            <a:pPr algn="just"/>
            <a:r>
              <a:rPr lang="ru-RU" sz="1500" dirty="0" smtClean="0"/>
              <a:t>Кулиеву присвоено звание «Народный поэт Кабардино-Балкарии». У него множество наград.</a:t>
            </a:r>
          </a:p>
          <a:p>
            <a:pPr algn="just"/>
            <a:r>
              <a:rPr lang="ru-RU" sz="1500" dirty="0" smtClean="0"/>
              <a:t>Умер 4 июня 1985 года</a:t>
            </a:r>
          </a:p>
          <a:p>
            <a:pPr>
              <a:buNone/>
            </a:pPr>
            <a:endParaRPr lang="ru-RU" sz="1500" dirty="0"/>
          </a:p>
        </p:txBody>
      </p:sp>
      <p:pic>
        <p:nvPicPr>
          <p:cNvPr id="5" name="Рисунок 4" descr="C:\Users\1PC\Desktop\hello_html_m4f92cd7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2684851" cy="378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dirty="0" err="1" smtClean="0"/>
              <a:t>Отаров</a:t>
            </a:r>
            <a:r>
              <a:rPr lang="ru-RU" dirty="0" smtClean="0"/>
              <a:t> Керим </a:t>
            </a:r>
            <a:r>
              <a:rPr lang="ru-RU" dirty="0" err="1" smtClean="0"/>
              <a:t>Сарамурзаевич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5543560" cy="4554551"/>
          </a:xfrm>
        </p:spPr>
        <p:txBody>
          <a:bodyPr>
            <a:noAutofit/>
          </a:bodyPr>
          <a:lstStyle/>
          <a:p>
            <a:pPr marL="85725" indent="-85725" algn="just"/>
            <a:r>
              <a:rPr lang="ru-RU" sz="1600" dirty="0" err="1" smtClean="0"/>
              <a:t>Отаров</a:t>
            </a:r>
            <a:r>
              <a:rPr lang="ru-RU" sz="1600" dirty="0" smtClean="0"/>
              <a:t> Керим </a:t>
            </a:r>
            <a:r>
              <a:rPr lang="ru-RU" sz="1600" dirty="0" err="1" smtClean="0"/>
              <a:t>Сарамурзаевич</a:t>
            </a:r>
            <a:r>
              <a:rPr lang="ru-RU" sz="1600" dirty="0" smtClean="0"/>
              <a:t> родился в 1912 году в ауле </a:t>
            </a:r>
            <a:r>
              <a:rPr lang="ru-RU" sz="1600" dirty="0" err="1" smtClean="0"/>
              <a:t>Гирхожан</a:t>
            </a:r>
            <a:r>
              <a:rPr lang="ru-RU" sz="1600" dirty="0" smtClean="0"/>
              <a:t> </a:t>
            </a:r>
            <a:r>
              <a:rPr lang="ru-RU" sz="1600" dirty="0" err="1" smtClean="0"/>
              <a:t>Баксанского</a:t>
            </a:r>
            <a:r>
              <a:rPr lang="ru-RU" sz="1600" dirty="0" smtClean="0"/>
              <a:t> ущелья. С детских лет проявлял большой интерес к художественному слову и народному творчеству. Окончил Нальчикский педагогический техникум, преподавал в медицинском и педагогическом техникумах. В 1936 году его принимают в Союз писателей СССР, а в 1938 году избирают председателем правления Союза писателей Кабардино-Балкарии.</a:t>
            </a:r>
          </a:p>
          <a:p>
            <a:pPr marL="85725" indent="-85725" algn="just"/>
            <a:r>
              <a:rPr lang="ru-RU" sz="1600" dirty="0" smtClean="0"/>
              <a:t>В первые же дни Великой Отечественной войны он добровольцем уходит на фронт. В 1943 году после тяжёлого ранения был демобилизован и вернулся домой. За боевые заслуги был награждён Орденом «Красной Звезды» и медалями.</a:t>
            </a:r>
          </a:p>
          <a:p>
            <a:pPr marL="85725" indent="-85725" algn="just"/>
            <a:r>
              <a:rPr lang="ru-RU" sz="1600" dirty="0" smtClean="0"/>
              <a:t>За творческие достижения и заслуги перед балкарской литературой был награждён Орденом «Трудового Красного Знамени», ему было присвоено почётное звание народного поэта КБР.</a:t>
            </a:r>
          </a:p>
          <a:p>
            <a:pPr marL="85725" indent="-85725" algn="just"/>
            <a:r>
              <a:rPr lang="ru-RU" sz="1600" dirty="0" smtClean="0"/>
              <a:t>Умер в 1974 году в Нальчике.</a:t>
            </a:r>
            <a:endParaRPr lang="ru-RU" sz="1600" dirty="0"/>
          </a:p>
        </p:txBody>
      </p:sp>
      <p:pic>
        <p:nvPicPr>
          <p:cNvPr id="5" name="Рисунок 4" descr="C:\Users\1PC\Desktop\14155472644b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643050"/>
            <a:ext cx="2500330" cy="371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r>
              <a:rPr lang="ru-RU" dirty="0" smtClean="0"/>
              <a:t>БУДАЕВ АЗРЕТ КИЧИБАТЫРОВИЧ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Autofit/>
          </a:bodyPr>
          <a:lstStyle/>
          <a:p>
            <a:pPr marL="182563" indent="-182563" algn="just"/>
            <a:r>
              <a:rPr lang="ru-RU" sz="1400" dirty="0" smtClean="0"/>
              <a:t>АЗРЕТ КИЧИБАТЫРОВИЧ БУДАЕВ (1915–1942)родился в 2015 году в селении Верхний Баксан Кабардино-Балкарской АССР, – поэт.</a:t>
            </a:r>
          </a:p>
          <a:p>
            <a:pPr marL="182563" indent="-182563" algn="just"/>
            <a:r>
              <a:rPr lang="ru-RU" sz="1400" dirty="0" smtClean="0"/>
              <a:t>Один из первопроходцев балкарской литературы </a:t>
            </a:r>
            <a:r>
              <a:rPr lang="ru-RU" sz="1400" dirty="0" err="1" smtClean="0"/>
              <a:t>Азрет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Будаев</a:t>
            </a:r>
            <a:r>
              <a:rPr lang="ru-RU" sz="1400" dirty="0" smtClean="0"/>
              <a:t>, несмотря на непродолжительность жизненного пути, оставил после себя поэтическое наследие, отмеченное ярким, самобытным талантом.</a:t>
            </a:r>
          </a:p>
          <a:p>
            <a:pPr marL="182563" indent="-182563" algn="just"/>
            <a:r>
              <a:rPr lang="ru-RU" sz="1400" dirty="0" smtClean="0"/>
              <a:t>В 1933 году в Кабардино-Балкарском книжном издательстве вышел поэтический сборник А. </a:t>
            </a:r>
            <a:r>
              <a:rPr lang="ru-RU" sz="1400" dirty="0" err="1" smtClean="0"/>
              <a:t>Будаева</a:t>
            </a:r>
            <a:r>
              <a:rPr lang="ru-RU" sz="1400" dirty="0" smtClean="0"/>
              <a:t> «Стихи и песни»,позже«</a:t>
            </a:r>
            <a:r>
              <a:rPr lang="ru-RU" sz="1400" dirty="0" err="1" smtClean="0"/>
              <a:t>МояРодина</a:t>
            </a:r>
            <a:r>
              <a:rPr lang="ru-RU" sz="1400" dirty="0" smtClean="0"/>
              <a:t>». </a:t>
            </a:r>
            <a:br>
              <a:rPr lang="ru-RU" sz="1400" dirty="0" smtClean="0"/>
            </a:br>
            <a:r>
              <a:rPr lang="ru-RU" sz="1400" dirty="0" smtClean="0"/>
              <a:t>В 1936 году А. </a:t>
            </a:r>
            <a:r>
              <a:rPr lang="ru-RU" sz="1400" dirty="0" err="1" smtClean="0"/>
              <a:t>Будаев</a:t>
            </a:r>
            <a:r>
              <a:rPr lang="ru-RU" sz="1400" dirty="0" smtClean="0"/>
              <a:t> написал поэму «Рассказ охотника», которая принесла ему широкую известность.</a:t>
            </a:r>
          </a:p>
          <a:p>
            <a:pPr marL="182563" indent="-182563" algn="just"/>
            <a:r>
              <a:rPr lang="ru-RU" sz="1400" dirty="0" smtClean="0"/>
              <a:t>5 июля 1941 года было опубликовано последнее стихотворение А. </a:t>
            </a:r>
            <a:r>
              <a:rPr lang="ru-RU" sz="1400" dirty="0" err="1" smtClean="0"/>
              <a:t>Будаева</a:t>
            </a:r>
            <a:r>
              <a:rPr lang="ru-RU" sz="1400" dirty="0" smtClean="0"/>
              <a:t> «Вперед, за Родину!», в котором он призывал всех встать на защиту Отечества.</a:t>
            </a:r>
          </a:p>
          <a:p>
            <a:pPr marL="182563" indent="-182563" algn="just"/>
            <a:r>
              <a:rPr lang="ru-RU" sz="1400" dirty="0" err="1" smtClean="0"/>
              <a:t>А.Будаев</a:t>
            </a:r>
            <a:r>
              <a:rPr lang="ru-RU" sz="1400" dirty="0" smtClean="0"/>
              <a:t> погиб 4 декабря 1942 года, сражаясь в партизанском отряде, в районе </a:t>
            </a:r>
            <a:r>
              <a:rPr lang="ru-RU" sz="1400" dirty="0" err="1" smtClean="0"/>
              <a:t>Голубых</a:t>
            </a:r>
            <a:r>
              <a:rPr lang="ru-RU" sz="1400" dirty="0" smtClean="0"/>
              <a:t> озер.. За мужество и отвагу поэт был посмертно награжден орденом Красной Звезды. На этом месте по инициативе </a:t>
            </a:r>
            <a:r>
              <a:rPr lang="ru-RU" sz="1400" dirty="0" err="1" smtClean="0"/>
              <a:t>Мурадина</a:t>
            </a:r>
            <a:r>
              <a:rPr lang="ru-RU" sz="1400" dirty="0" smtClean="0"/>
              <a:t> </a:t>
            </a:r>
            <a:r>
              <a:rPr lang="ru-RU" sz="1400" dirty="0" err="1" smtClean="0"/>
              <a:t>Хадисовича</a:t>
            </a:r>
            <a:r>
              <a:rPr lang="ru-RU" sz="1400" dirty="0" smtClean="0"/>
              <a:t> </a:t>
            </a:r>
            <a:r>
              <a:rPr lang="ru-RU" sz="1400" dirty="0" err="1" smtClean="0"/>
              <a:t>Туменова</a:t>
            </a:r>
            <a:r>
              <a:rPr lang="ru-RU" sz="1400" dirty="0" smtClean="0"/>
              <a:t> в 1992 году была установлена памятная плита.</a:t>
            </a:r>
          </a:p>
        </p:txBody>
      </p:sp>
      <p:pic>
        <p:nvPicPr>
          <p:cNvPr id="5" name="Рисунок 4" descr="Будаев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080" y="1643050"/>
            <a:ext cx="26817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r>
              <a:rPr lang="ru-RU" dirty="0" smtClean="0"/>
              <a:t>ХОЧУЕВ САЛИХ ШАБАЗОВИЧ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Autofit/>
          </a:bodyPr>
          <a:lstStyle/>
          <a:p>
            <a:pPr marL="74613" indent="-74613" algn="just"/>
            <a:r>
              <a:rPr lang="ru-RU" sz="1500" dirty="0" smtClean="0"/>
              <a:t>САЛИХ ШАБАЗОВИЧ ХОЧУЕВ (1910–1942) – прозаик, основоположник балкарской литературной </a:t>
            </a:r>
          </a:p>
          <a:p>
            <a:pPr marL="74613" indent="-74613" algn="just"/>
            <a:r>
              <a:rPr lang="ru-RU" sz="1500" dirty="0" smtClean="0"/>
              <a:t>Одним из ярких имен в балкарской литературе в период ее становления был </a:t>
            </a:r>
            <a:r>
              <a:rPr lang="ru-RU" sz="1500" dirty="0" err="1" smtClean="0"/>
              <a:t>Салих</a:t>
            </a:r>
            <a:r>
              <a:rPr lang="ru-RU" sz="1500" dirty="0" smtClean="0"/>
              <a:t> </a:t>
            </a:r>
            <a:r>
              <a:rPr lang="ru-RU" sz="1500" dirty="0" err="1" smtClean="0"/>
              <a:t>Шабазович</a:t>
            </a:r>
            <a:r>
              <a:rPr lang="ru-RU" sz="1500" dirty="0" smtClean="0"/>
              <a:t> </a:t>
            </a:r>
            <a:r>
              <a:rPr lang="ru-RU" sz="1500" dirty="0" err="1" smtClean="0"/>
              <a:t>Хочуев</a:t>
            </a:r>
            <a:r>
              <a:rPr lang="ru-RU" sz="1500" dirty="0" smtClean="0"/>
              <a:t> . В 1934-м году балкарский альманах «Новая сила» познакомил читателей с рассказом </a:t>
            </a:r>
            <a:r>
              <a:rPr lang="ru-RU" sz="1500" dirty="0" err="1" smtClean="0"/>
              <a:t>С.Хочуева</a:t>
            </a:r>
            <a:r>
              <a:rPr lang="ru-RU" sz="1500" dirty="0" smtClean="0"/>
              <a:t> «</a:t>
            </a:r>
            <a:r>
              <a:rPr lang="ru-RU" sz="1500" dirty="0" err="1" smtClean="0"/>
              <a:t>Сафар</a:t>
            </a:r>
            <a:r>
              <a:rPr lang="ru-RU" sz="1500" dirty="0" smtClean="0"/>
              <a:t> и революция.</a:t>
            </a:r>
            <a:br>
              <a:rPr lang="ru-RU" sz="1500" dirty="0" smtClean="0"/>
            </a:br>
            <a:r>
              <a:rPr lang="ru-RU" sz="1500" dirty="0" smtClean="0"/>
              <a:t>Книга </a:t>
            </a:r>
            <a:r>
              <a:rPr lang="ru-RU" sz="1500" dirty="0" err="1" smtClean="0"/>
              <a:t>Салиха</a:t>
            </a:r>
            <a:r>
              <a:rPr lang="ru-RU" sz="1500" dirty="0" smtClean="0"/>
              <a:t> </a:t>
            </a:r>
            <a:r>
              <a:rPr lang="ru-RU" sz="1500" dirty="0" err="1" smtClean="0"/>
              <a:t>Хочуева</a:t>
            </a:r>
            <a:r>
              <a:rPr lang="ru-RU" sz="1500" dirty="0" smtClean="0"/>
              <a:t> «Сын, достойный своего отца», вышедшая в 1934 году, является не только первым изданным произведением писателя, но и одной из первых книг балкарской прозы...</a:t>
            </a:r>
          </a:p>
          <a:p>
            <a:pPr marL="74613" indent="-74613" algn="just"/>
            <a:r>
              <a:rPr lang="ru-RU" sz="1500" dirty="0" err="1" smtClean="0"/>
              <a:t>Салих</a:t>
            </a:r>
            <a:r>
              <a:rPr lang="ru-RU" sz="1500" dirty="0" smtClean="0"/>
              <a:t> </a:t>
            </a:r>
            <a:r>
              <a:rPr lang="ru-RU" sz="1500" dirty="0" err="1" smtClean="0"/>
              <a:t>Хочуев</a:t>
            </a:r>
            <a:r>
              <a:rPr lang="ru-RU" sz="1500" dirty="0" smtClean="0"/>
              <a:t> является одним из зачинателей балкарской литературной критики. Им были опубликованы обстоятельные рецензии на книгу стихов К. </a:t>
            </a:r>
            <a:r>
              <a:rPr lang="ru-RU" sz="1500" dirty="0" err="1" smtClean="0"/>
              <a:t>Мечиева</a:t>
            </a:r>
            <a:r>
              <a:rPr lang="ru-RU" sz="1500" dirty="0" smtClean="0"/>
              <a:t> «Мое слово» (1939), на первый поэтический сборник К. Кулиева «Здравствуй, утро!» (1939), на театральную постановку Балкарского </a:t>
            </a:r>
            <a:r>
              <a:rPr lang="ru-RU" sz="1500" dirty="0" err="1" smtClean="0"/>
              <a:t>госдрамтеатра</a:t>
            </a:r>
            <a:r>
              <a:rPr lang="ru-RU" sz="1500" dirty="0" smtClean="0"/>
              <a:t> по пьесе Р. </a:t>
            </a:r>
            <a:r>
              <a:rPr lang="ru-RU" sz="1500" dirty="0" err="1" smtClean="0"/>
              <a:t>Геляева</a:t>
            </a:r>
            <a:r>
              <a:rPr lang="ru-RU" sz="1500" dirty="0" smtClean="0"/>
              <a:t> «Кровавый..калым» (1940).</a:t>
            </a:r>
          </a:p>
          <a:p>
            <a:pPr marL="74613" indent="-74613" algn="just"/>
            <a:r>
              <a:rPr lang="ru-RU" sz="1500" dirty="0" smtClean="0"/>
              <a:t>С началом войны С. </a:t>
            </a:r>
            <a:r>
              <a:rPr lang="ru-RU" sz="1500" dirty="0" err="1" smtClean="0"/>
              <a:t>Хочуев</a:t>
            </a:r>
            <a:r>
              <a:rPr lang="ru-RU" sz="1500" dirty="0" smtClean="0"/>
              <a:t> ушел на фронт. После тяжелого ранения попал в плен и погиб в концлагере 26 июля 1942 года.</a:t>
            </a:r>
            <a:endParaRPr lang="ru-RU" sz="1500" dirty="0"/>
          </a:p>
        </p:txBody>
      </p:sp>
      <p:pic>
        <p:nvPicPr>
          <p:cNvPr id="5" name="Рисунок 4" descr="Хочуев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857364"/>
            <a:ext cx="2667002" cy="333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1691</Words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Балкарские  писатели и поэты – участники Великой Отечественной Войны 1941-1945 </vt:lpstr>
      <vt:lpstr>Слайд 2</vt:lpstr>
      <vt:lpstr>Мечиев Кязим</vt:lpstr>
      <vt:lpstr>Геттуев Максим Измаилович</vt:lpstr>
      <vt:lpstr>Гуртуев Берт Измаилович</vt:lpstr>
      <vt:lpstr>Кулиев Кайсын Шуваевич</vt:lpstr>
      <vt:lpstr>Отаров Керим Сарамурзаевич</vt:lpstr>
      <vt:lpstr>БУДАЕВ АЗРЕТ КИЧИБАТЫРОВИЧ</vt:lpstr>
      <vt:lpstr>ХОЧУЕВ САЛИХ ШАБАЗОВИЧ</vt:lpstr>
      <vt:lpstr>ГЕЛЯЕВ РАМАЗАН КИЧИЕВИЧ</vt:lpstr>
      <vt:lpstr>Кулиев Хажимуса Атабиевич</vt:lpstr>
      <vt:lpstr>Этезов Омар Мимболатович</vt:lpstr>
      <vt:lpstr>Маммеев Ибрагим Шакманович</vt:lpstr>
      <vt:lpstr>Макитов Сафар Исхакович</vt:lpstr>
      <vt:lpstr>Спасибо за внимание!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Гериев</cp:lastModifiedBy>
  <cp:revision>13</cp:revision>
  <dcterms:created xsi:type="dcterms:W3CDTF">2022-02-18T20:36:44Z</dcterms:created>
  <dcterms:modified xsi:type="dcterms:W3CDTF">2022-02-18T22:15:09Z</dcterms:modified>
</cp:coreProperties>
</file>