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7" r:id="rId3"/>
    <p:sldId id="280" r:id="rId4"/>
    <p:sldId id="276" r:id="rId5"/>
    <p:sldId id="273" r:id="rId6"/>
    <p:sldId id="278" r:id="rId7"/>
    <p:sldId id="274" r:id="rId8"/>
    <p:sldId id="269" r:id="rId9"/>
    <p:sldId id="268" r:id="rId10"/>
    <p:sldId id="263" r:id="rId11"/>
    <p:sldId id="264" r:id="rId12"/>
    <p:sldId id="266" r:id="rId13"/>
    <p:sldId id="262" r:id="rId14"/>
    <p:sldId id="261" r:id="rId15"/>
    <p:sldId id="258" r:id="rId16"/>
    <p:sldId id="279" r:id="rId17"/>
    <p:sldId id="277" r:id="rId18"/>
    <p:sldId id="260" r:id="rId19"/>
    <p:sldId id="270" r:id="rId20"/>
    <p:sldId id="272" r:id="rId21"/>
    <p:sldId id="27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97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102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8623-A033-4F76-A171-7A93174E907F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434E-4999-4290-AB2A-E910187E0B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4096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8623-A033-4F76-A171-7A93174E907F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434E-4999-4290-AB2A-E910187E0B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6852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8623-A033-4F76-A171-7A93174E907F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434E-4999-4290-AB2A-E910187E0B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1397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8623-A033-4F76-A171-7A93174E907F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434E-4999-4290-AB2A-E910187E0B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377135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8623-A033-4F76-A171-7A93174E907F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434E-4999-4290-AB2A-E910187E0B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5869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8623-A033-4F76-A171-7A93174E907F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434E-4999-4290-AB2A-E910187E0B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1293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8623-A033-4F76-A171-7A93174E907F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434E-4999-4290-AB2A-E910187E0B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5665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8623-A033-4F76-A171-7A93174E907F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434E-4999-4290-AB2A-E910187E0B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6891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8623-A033-4F76-A171-7A93174E907F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434E-4999-4290-AB2A-E910187E0B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0252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8623-A033-4F76-A171-7A93174E907F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434E-4999-4290-AB2A-E910187E0B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5468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8623-A033-4F76-A171-7A93174E907F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434E-4999-4290-AB2A-E910187E0B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7623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8623-A033-4F76-A171-7A93174E907F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434E-4999-4290-AB2A-E910187E0B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521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8623-A033-4F76-A171-7A93174E907F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434E-4999-4290-AB2A-E910187E0B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283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8623-A033-4F76-A171-7A93174E907F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434E-4999-4290-AB2A-E910187E0B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3619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8623-A033-4F76-A171-7A93174E907F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434E-4999-4290-AB2A-E910187E0B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432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8623-A033-4F76-A171-7A93174E907F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434E-4999-4290-AB2A-E910187E0B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948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8623-A033-4F76-A171-7A93174E907F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434E-4999-4290-AB2A-E910187E0B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844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98623-A033-4F76-A171-7A93174E907F}" type="datetimeFigureOut">
              <a:rPr lang="ru-RU" smtClean="0"/>
              <a:pPr/>
              <a:t>01.12.2018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5434E-4999-4290-AB2A-E910187E0B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94088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3905" y="0"/>
            <a:ext cx="8991165" cy="4687910"/>
          </a:xfrm>
        </p:spPr>
        <p:txBody>
          <a:bodyPr>
            <a:noAutofit/>
          </a:bodyPr>
          <a:lstStyle/>
          <a:p>
            <a:r>
              <a:rPr lang="ru-RU" sz="5400" dirty="0">
                <a:effectLst/>
              </a:rPr>
              <a:t>Балкарский национальный мужской головной убор, как «сакральный» атрибут одежды</a:t>
            </a:r>
            <a:endParaRPr lang="ru-RU" sz="5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92639" y="4684689"/>
            <a:ext cx="2273695" cy="217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02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217" y="-53141"/>
            <a:ext cx="10766738" cy="1379665"/>
          </a:xfrm>
        </p:spPr>
        <p:txBody>
          <a:bodyPr>
            <a:normAutofit/>
          </a:bodyPr>
          <a:lstStyle/>
          <a:p>
            <a:r>
              <a:rPr lang="ru-RU" sz="5000" dirty="0">
                <a:effectLst/>
              </a:rPr>
              <a:t>Меховые головные </a:t>
            </a:r>
            <a:r>
              <a:rPr lang="ru-RU" sz="5000" dirty="0" smtClean="0">
                <a:effectLst/>
              </a:rPr>
              <a:t>уборы</a:t>
            </a:r>
            <a:endParaRPr lang="ru-RU" sz="5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260" y="1706252"/>
            <a:ext cx="5546810" cy="42241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effectLst/>
              </a:rPr>
              <a:t>Из </a:t>
            </a:r>
            <a:r>
              <a:rPr lang="ru-RU" sz="2800" dirty="0">
                <a:effectLst/>
              </a:rPr>
              <a:t>всех цветов для таких шапок карачаевцы и балкарцы для молодых парней отдавали предпочтение золотистому цвету (алтын </a:t>
            </a:r>
            <a:r>
              <a:rPr lang="ru-RU" sz="2800" dirty="0" err="1">
                <a:effectLst/>
              </a:rPr>
              <a:t>бетли</a:t>
            </a:r>
            <a:r>
              <a:rPr lang="ru-RU" sz="2800" dirty="0">
                <a:effectLst/>
              </a:rPr>
              <a:t>- сур); вторым по престижности для молодежи шел серый цвет (</a:t>
            </a:r>
            <a:r>
              <a:rPr lang="ru-RU" sz="2800" dirty="0" err="1">
                <a:effectLst/>
              </a:rPr>
              <a:t>кюл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бетли</a:t>
            </a:r>
            <a:r>
              <a:rPr lang="ru-RU" sz="2800" dirty="0">
                <a:effectLst/>
              </a:rPr>
              <a:t>), а последним- черный (</a:t>
            </a:r>
            <a:r>
              <a:rPr lang="ru-RU" sz="2800" dirty="0" err="1">
                <a:effectLst/>
              </a:rPr>
              <a:t>къара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бетли</a:t>
            </a:r>
            <a:r>
              <a:rPr lang="ru-RU" sz="2800" dirty="0">
                <a:effectLst/>
              </a:rPr>
              <a:t>).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403" y="1084381"/>
            <a:ext cx="3285416" cy="2676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t="-1" b="3433"/>
          <a:stretch/>
        </p:blipFill>
        <p:spPr>
          <a:xfrm>
            <a:off x="9298547" y="1081014"/>
            <a:ext cx="2774888" cy="26796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3352" b="10704"/>
          <a:stretch/>
        </p:blipFill>
        <p:spPr>
          <a:xfrm>
            <a:off x="7799685" y="3874755"/>
            <a:ext cx="2774888" cy="280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311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4398" y="434689"/>
            <a:ext cx="10353762" cy="3695136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effectLst/>
              </a:rPr>
              <a:t>Теплые зимние пастушьи папахи делали из овчины с длинным ворсом наружу. Шерсть для данной папахи не отстригалась специально. Такие папахи были теплее в суровых горных условиях, а для пастуха она являлась еще и подушкой.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275" r="252"/>
          <a:stretch/>
        </p:blipFill>
        <p:spPr>
          <a:xfrm>
            <a:off x="4259629" y="3343042"/>
            <a:ext cx="4327096" cy="3386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8878" r="15538"/>
          <a:stretch/>
        </p:blipFill>
        <p:spPr>
          <a:xfrm>
            <a:off x="8703847" y="3343042"/>
            <a:ext cx="3339548" cy="33861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6699" y="3343042"/>
            <a:ext cx="3955808" cy="338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739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2183" y="164233"/>
            <a:ext cx="10831377" cy="3260724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effectLst/>
              </a:rPr>
              <a:t>Детские меховые шапки имели верх не только из шерстяной ткани, но (в социальных верхах) и из бархата. Обшитые галуном (</a:t>
            </a:r>
            <a:r>
              <a:rPr lang="ru-RU" sz="2800" dirty="0" err="1">
                <a:effectLst/>
              </a:rPr>
              <a:t>окъа</a:t>
            </a:r>
            <a:r>
              <a:rPr lang="ru-RU" sz="2800" dirty="0">
                <a:effectLst/>
              </a:rPr>
              <a:t>), такие шапочки на макушке имели еще черненую серебряную бляшку в форме волчонка, лисенка, медвежонка, орленка и т.п. Шапка из местного меха уступала шапке из каракуля. 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940" y="2996686"/>
            <a:ext cx="5645239" cy="37653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424957"/>
            <a:ext cx="5005589" cy="33370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982" t="9496" r="49496"/>
          <a:stretch/>
        </p:blipFill>
        <p:spPr>
          <a:xfrm>
            <a:off x="3734874" y="3168202"/>
            <a:ext cx="2768957" cy="359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213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3222" y="14816"/>
            <a:ext cx="10353761" cy="1326321"/>
          </a:xfrm>
        </p:spPr>
        <p:txBody>
          <a:bodyPr>
            <a:normAutofit/>
          </a:bodyPr>
          <a:lstStyle/>
          <a:p>
            <a:r>
              <a:rPr lang="ru-RU" dirty="0">
                <a:effectLst/>
              </a:rPr>
              <a:t>Войлочные головные уборы </a:t>
            </a:r>
            <a:r>
              <a:rPr lang="ru-RU" dirty="0" smtClean="0">
                <a:effectLst/>
              </a:rPr>
              <a:t>   (</a:t>
            </a:r>
            <a:r>
              <a:rPr lang="ru-RU" dirty="0" err="1">
                <a:effectLst/>
              </a:rPr>
              <a:t>кийиз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бёрк</a:t>
            </a:r>
            <a:r>
              <a:rPr lang="ru-RU" dirty="0" smtClean="0">
                <a:effectLst/>
              </a:rPr>
              <a:t>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706" y="1260644"/>
            <a:ext cx="11656797" cy="19250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effectLst/>
              </a:rPr>
              <a:t>Определенный интерес вызывает войлочная шляпа, которая была незаменимой вещью в теплое время года и была распространена по всему Кавказу (</a:t>
            </a:r>
            <a:r>
              <a:rPr lang="ru-RU" sz="2800" dirty="0" err="1">
                <a:effectLst/>
              </a:rPr>
              <a:t>кииз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берк</a:t>
            </a:r>
            <a:r>
              <a:rPr lang="ru-RU" sz="2800" dirty="0">
                <a:effectLst/>
              </a:rPr>
              <a:t>). Их в Карачае и Балкарии изготовляли нескольких цветов.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6550" y="3266221"/>
            <a:ext cx="3471953" cy="34372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13317"/>
          <a:stretch/>
        </p:blipFill>
        <p:spPr>
          <a:xfrm>
            <a:off x="3805295" y="3278908"/>
            <a:ext cx="4476767" cy="34430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785" y="3427207"/>
            <a:ext cx="3276247" cy="32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870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3377" y="100710"/>
            <a:ext cx="11745798" cy="2745521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effectLst/>
              </a:rPr>
              <a:t>Верх </a:t>
            </a:r>
            <a:r>
              <a:rPr lang="ru-RU" sz="2800" dirty="0">
                <a:effectLst/>
              </a:rPr>
              <a:t>шляпы кантовали шнуром, сотканным из шелковых нитей в цвет изделия. Окантовывали и поля шляпы. На случай ветреной погоды посередине шляпы пришивали шнурок, с помощью которого ее подвязывали к подбородку. Иногда этим же шнурком подвязывали поля кверху, и тогда шляпа принимала форму ладьи.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51829" y="3181737"/>
            <a:ext cx="3768170" cy="22960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8721" y="3226322"/>
            <a:ext cx="3400022" cy="2756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0857" t="15625" r="44410" b="6227"/>
          <a:stretch/>
        </p:blipFill>
        <p:spPr>
          <a:xfrm>
            <a:off x="168015" y="2949262"/>
            <a:ext cx="2998355" cy="379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9788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554" y="2450"/>
            <a:ext cx="10353761" cy="1326321"/>
          </a:xfrm>
        </p:spPr>
        <p:txBody>
          <a:bodyPr/>
          <a:lstStyle/>
          <a:p>
            <a:r>
              <a:rPr lang="ru-RU" dirty="0"/>
              <a:t>Г</a:t>
            </a:r>
            <a:r>
              <a:rPr lang="ru-RU" dirty="0" smtClean="0"/>
              <a:t>оловной </a:t>
            </a:r>
            <a:r>
              <a:rPr lang="ru-RU" dirty="0"/>
              <a:t>убор башлык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215" y="1104389"/>
            <a:ext cx="7687644" cy="20509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500" dirty="0">
                <a:effectLst/>
              </a:rPr>
              <a:t>Одним из престижных предметов мужского костюма наравне с другими головными уборами являлся башлык. "Башлык"- тюркское слово, в переводе означающее "наголовник" Башлык был широко </a:t>
            </a:r>
            <a:r>
              <a:rPr lang="ru-RU" sz="2800" dirty="0">
                <a:effectLst/>
              </a:rPr>
              <a:t>распространен и</a:t>
            </a:r>
            <a:r>
              <a:rPr lang="ru-RU" sz="2800" dirty="0" smtClean="0">
                <a:effectLst/>
              </a:rPr>
              <a:t>, </a:t>
            </a:r>
            <a:endParaRPr lang="ru-RU" sz="25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9507" b="10258"/>
          <a:stretch/>
        </p:blipFill>
        <p:spPr>
          <a:xfrm>
            <a:off x="7989632" y="1343781"/>
            <a:ext cx="3820295" cy="47700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862" y="3269635"/>
            <a:ext cx="3899002" cy="346231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31215" y="3441701"/>
            <a:ext cx="4546847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/>
              <a:t>о</a:t>
            </a:r>
            <a:r>
              <a:rPr lang="ru-RU" sz="2500" dirty="0" smtClean="0">
                <a:effectLst/>
              </a:rPr>
              <a:t>чевидно, является древнейшим головным убором, не изменившим своей формы на протяжении многих столетий.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xmlns="" val="335956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184" y="0"/>
            <a:ext cx="6856505" cy="68496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3379" y="1951349"/>
            <a:ext cx="43457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Башлык считался </a:t>
            </a:r>
            <a:r>
              <a:rPr lang="ru-RU" sz="4000" dirty="0" smtClean="0"/>
              <a:t>одним из лучших подарков невесты жениху.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РЭБЦ к конкурсу\для презен муж головной убор\img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342" y="49470"/>
            <a:ext cx="10516798" cy="68085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458" y="132878"/>
            <a:ext cx="11088711" cy="2919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effectLst/>
              </a:rPr>
              <a:t>Башлык</a:t>
            </a:r>
            <a:r>
              <a:rPr lang="ru-RU" sz="2400" dirty="0" smtClean="0">
                <a:effectLst/>
              </a:rPr>
              <a:t>, который носили в будние, рабочие дни, от праздничного, торжественного отличался цветом, а самое </a:t>
            </a:r>
            <a:r>
              <a:rPr lang="ru-RU" sz="2400" dirty="0" smtClean="0">
                <a:effectLst/>
              </a:rPr>
              <a:t>главное - </a:t>
            </a:r>
            <a:r>
              <a:rPr lang="ru-RU" sz="2400" dirty="0" smtClean="0">
                <a:effectLst/>
              </a:rPr>
              <a:t>своей отделкой. Праздничный, дорогой башлык был отделан серебряными и золотыми нитями и позументом. В Карачае и Балкарии изготовлялись башлыки белые, серые, </a:t>
            </a:r>
            <a:r>
              <a:rPr lang="ru-RU" sz="2400" dirty="0" smtClean="0">
                <a:effectLst/>
              </a:rPr>
              <a:t>темно-коричневые</a:t>
            </a:r>
            <a:r>
              <a:rPr lang="ru-RU" sz="2400" dirty="0" smtClean="0">
                <a:effectLst/>
              </a:rPr>
              <a:t>, черные и цвета маренго.</a:t>
            </a: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" r="3058"/>
          <a:stretch/>
        </p:blipFill>
        <p:spPr>
          <a:xfrm>
            <a:off x="9285404" y="2514870"/>
            <a:ext cx="2667784" cy="4156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9127" t="3320" r="16390" b="26470"/>
          <a:stretch/>
        </p:blipFill>
        <p:spPr>
          <a:xfrm>
            <a:off x="131974" y="2481151"/>
            <a:ext cx="2564091" cy="4216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9827" t="10098" r="15185" b="5100"/>
          <a:stretch/>
        </p:blipFill>
        <p:spPr>
          <a:xfrm>
            <a:off x="6083409" y="2513852"/>
            <a:ext cx="3041737" cy="41650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10561" b="8958"/>
          <a:stretch/>
        </p:blipFill>
        <p:spPr>
          <a:xfrm>
            <a:off x="2741374" y="3344171"/>
            <a:ext cx="3376622" cy="22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315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1669" y="202870"/>
            <a:ext cx="11526191" cy="3695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dirty="0">
                <a:effectLst/>
              </a:rPr>
              <a:t>Созданный исключительно сугубо из практических целей, башлык постепенно стали использовали как праздничное украшение мужского костюма. Этот вид головного убора был единственным, который разрешалось надевать девушке в качестве платка, в дорожных условиях.</a:t>
            </a:r>
            <a:endParaRPr lang="ru-RU" sz="2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9384" y="3095759"/>
            <a:ext cx="3648477" cy="36484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13" t="13724" r="48918" b="19705"/>
          <a:stretch/>
        </p:blipFill>
        <p:spPr>
          <a:xfrm>
            <a:off x="246444" y="2753665"/>
            <a:ext cx="3659227" cy="39905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066" y="2320311"/>
            <a:ext cx="3728593" cy="44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140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685" y="122550"/>
            <a:ext cx="11861443" cy="65044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effectLst/>
              </a:rPr>
              <a:t>Актуальность исследования обусловлена тем, что на современном этапе элементы и детали традиционной одежды все с большей интенсивностью исчезают из памяти представителей молодого поколения. </a:t>
            </a:r>
          </a:p>
          <a:p>
            <a:pPr marL="0" indent="0">
              <a:buNone/>
            </a:pPr>
            <a:r>
              <a:rPr lang="ru-RU" sz="2400" dirty="0" smtClean="0">
                <a:effectLst/>
              </a:rPr>
              <a:t>Объектом </a:t>
            </a:r>
            <a:r>
              <a:rPr lang="ru-RU" sz="2400" dirty="0">
                <a:effectLst/>
              </a:rPr>
              <a:t>исследования являются балкарские головные уборы .</a:t>
            </a:r>
          </a:p>
          <a:p>
            <a:pPr marL="0" indent="0">
              <a:buNone/>
            </a:pPr>
            <a:r>
              <a:rPr lang="ru-RU" sz="2400" dirty="0">
                <a:effectLst/>
              </a:rPr>
              <a:t>Цель :</a:t>
            </a:r>
          </a:p>
          <a:p>
            <a:r>
              <a:rPr lang="ru-RU" sz="2400" dirty="0">
                <a:effectLst/>
              </a:rPr>
              <a:t>на основе доступных материалов, выявить, изучить и </a:t>
            </a:r>
            <a:endParaRPr lang="ru-RU" sz="2400" dirty="0" smtClean="0">
              <a:effectLst/>
            </a:endParaRPr>
          </a:p>
          <a:p>
            <a:pPr>
              <a:buNone/>
            </a:pPr>
            <a:r>
              <a:rPr lang="ru-RU" sz="2400" dirty="0" smtClean="0">
                <a:effectLst/>
              </a:rPr>
              <a:t>обобщить основные </a:t>
            </a:r>
            <a:r>
              <a:rPr lang="ru-RU" sz="2400" dirty="0">
                <a:effectLst/>
              </a:rPr>
              <a:t>типы головных уборов балкарцев;</a:t>
            </a:r>
          </a:p>
          <a:p>
            <a:pPr marL="0" indent="0">
              <a:buNone/>
            </a:pPr>
            <a:r>
              <a:rPr lang="ru-RU" sz="2400" dirty="0">
                <a:effectLst/>
              </a:rPr>
              <a:t>Задачи: </a:t>
            </a:r>
          </a:p>
          <a:p>
            <a:r>
              <a:rPr lang="ru-RU" sz="2400" dirty="0">
                <a:effectLst/>
              </a:rPr>
              <a:t>1.Изучить виды мужских </a:t>
            </a:r>
            <a:r>
              <a:rPr lang="ru-RU" sz="2400" dirty="0" smtClean="0">
                <a:effectLst/>
              </a:rPr>
              <a:t>головных уборов.</a:t>
            </a:r>
            <a:endParaRPr lang="ru-RU" sz="2400" dirty="0">
              <a:effectLst/>
            </a:endParaRPr>
          </a:p>
          <a:p>
            <a:r>
              <a:rPr lang="ru-RU" sz="2400" dirty="0">
                <a:effectLst/>
              </a:rPr>
              <a:t>2.Цвет и материал </a:t>
            </a:r>
            <a:r>
              <a:rPr lang="ru-RU" sz="2400" dirty="0" smtClean="0">
                <a:effectLst/>
              </a:rPr>
              <a:t>.</a:t>
            </a:r>
            <a:endParaRPr lang="ru-RU" sz="2400" dirty="0">
              <a:effectLst/>
            </a:endParaRPr>
          </a:p>
          <a:p>
            <a:r>
              <a:rPr lang="ru-RU" sz="2400" dirty="0" smtClean="0">
                <a:effectLst/>
              </a:rPr>
              <a:t>4.Головные уборы разных </a:t>
            </a:r>
            <a:r>
              <a:rPr lang="ru-RU" sz="2400" dirty="0">
                <a:effectLst/>
              </a:rPr>
              <a:t>сословий.</a:t>
            </a:r>
          </a:p>
          <a:p>
            <a:r>
              <a:rPr lang="ru-RU" sz="2400" dirty="0">
                <a:effectLst/>
              </a:rPr>
              <a:t>5.Башлык</a:t>
            </a:r>
            <a:r>
              <a:rPr lang="ru-RU" sz="2400" dirty="0" smtClean="0">
                <a:effectLst/>
              </a:rPr>
              <a:t>.</a:t>
            </a:r>
            <a:endParaRPr lang="ru-RU" sz="2400" dirty="0">
              <a:effectLst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16823" t="17561" r="49241" b="10819"/>
          <a:stretch/>
        </p:blipFill>
        <p:spPr>
          <a:xfrm>
            <a:off x="8031637" y="2059559"/>
            <a:ext cx="3942262" cy="467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111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-137375"/>
            <a:ext cx="10353761" cy="1326321"/>
          </a:xfrm>
        </p:spPr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366" y="833935"/>
            <a:ext cx="11707501" cy="30426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effectLst/>
              </a:rPr>
              <a:t>В процессе исследования нам удалось на основе имеющегося материала выделить все виды балкарских головных уборов объединив их в группы по типу изготавливаемого материал, а так же рассмотреть их социальные функции</a:t>
            </a:r>
            <a:r>
              <a:rPr lang="ru-RU" sz="2400" dirty="0" smtClean="0">
                <a:effectLst/>
              </a:rPr>
              <a:t>.</a:t>
            </a:r>
          </a:p>
          <a:p>
            <a:pPr marL="0" indent="0">
              <a:buNone/>
            </a:pPr>
            <a:r>
              <a:rPr lang="ru-RU" sz="2400" dirty="0">
                <a:effectLst/>
              </a:rPr>
              <a:t>Т</a:t>
            </a:r>
            <a:r>
              <a:rPr lang="ru-RU" sz="2400" dirty="0" smtClean="0">
                <a:effectLst/>
              </a:rPr>
              <a:t>радиция </a:t>
            </a:r>
            <a:r>
              <a:rPr lang="ru-RU" sz="2400" dirty="0">
                <a:effectLst/>
              </a:rPr>
              <a:t>горского этикета требовала обязательного ношения головного убора всеми взрослыми полноправными членами общины.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66" y="3374265"/>
            <a:ext cx="3338071" cy="33380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295" t="14241" r="295" b="9956"/>
          <a:stretch/>
        </p:blipFill>
        <p:spPr>
          <a:xfrm>
            <a:off x="4044341" y="3374265"/>
            <a:ext cx="4364368" cy="33083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33036" y="2829008"/>
            <a:ext cx="2912496" cy="38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4952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342" y="2824766"/>
            <a:ext cx="10353761" cy="1326321"/>
          </a:xfrm>
        </p:spPr>
        <p:txBody>
          <a:bodyPr>
            <a:normAutofit/>
          </a:bodyPr>
          <a:lstStyle/>
          <a:p>
            <a:r>
              <a:rPr lang="ru-RU" sz="5400" dirty="0" smtClean="0"/>
              <a:t>Спасибо за внимание!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4171340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t="-1" b="3433"/>
          <a:stretch/>
        </p:blipFill>
        <p:spPr>
          <a:xfrm>
            <a:off x="7832750" y="1220922"/>
            <a:ext cx="3316638" cy="4043805"/>
          </a:xfrm>
          <a:prstGeom prst="rect">
            <a:avLst/>
          </a:prstGeom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424267" y="718126"/>
            <a:ext cx="6364460" cy="5377873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"Если </a:t>
            </a:r>
            <a:r>
              <a:rPr lang="ru-RU" sz="3600" b="1" dirty="0" smtClean="0"/>
              <a:t>голова цела, на ней должна быть папаха"</a:t>
            </a:r>
          </a:p>
          <a:p>
            <a:r>
              <a:rPr lang="ru-RU" sz="3600" b="1" dirty="0" smtClean="0"/>
              <a:t>"</a:t>
            </a:r>
            <a:r>
              <a:rPr lang="ru-RU" sz="3600" b="1" dirty="0" smtClean="0"/>
              <a:t>Папаху носят не для тепла, а для </a:t>
            </a:r>
            <a:r>
              <a:rPr lang="ru-RU" sz="3600" b="1" dirty="0" smtClean="0"/>
              <a:t>чести".</a:t>
            </a:r>
          </a:p>
          <a:p>
            <a:r>
              <a:rPr lang="ru-RU" sz="3600" b="1" dirty="0" smtClean="0"/>
              <a:t>"</a:t>
            </a:r>
            <a:r>
              <a:rPr lang="ru-RU" sz="3600" b="1" dirty="0" smtClean="0"/>
              <a:t>Если тебе не с кем посоветоваться – посоветуйся с </a:t>
            </a:r>
            <a:r>
              <a:rPr lang="ru-RU" sz="3600" b="1" dirty="0" smtClean="0"/>
              <a:t>шапкой".</a:t>
            </a:r>
            <a:endParaRPr lang="ru-RU" sz="3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-295" t="14241" r="295" b="9956"/>
          <a:stretch/>
        </p:blipFill>
        <p:spPr>
          <a:xfrm>
            <a:off x="110837" y="3480855"/>
            <a:ext cx="3037669" cy="20457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0561" b="8958"/>
          <a:stretch/>
        </p:blipFill>
        <p:spPr>
          <a:xfrm>
            <a:off x="143398" y="625479"/>
            <a:ext cx="3006671" cy="2260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9823" y="19050"/>
            <a:ext cx="88773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PC\Desktop\для презен муж головной убор\iщ09869870908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79303" y="1136247"/>
            <a:ext cx="7747430" cy="55739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2437" y="0"/>
            <a:ext cx="11979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Шапка в глазах балкарца - символ мужества, силы, отваги, чести и </a:t>
            </a:r>
            <a:r>
              <a:rPr lang="ru-RU" sz="3600" b="1" dirty="0" smtClean="0"/>
              <a:t>достоинства.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1PC\Desktop\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5105" y="0"/>
            <a:ext cx="7106895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40146" y="554180"/>
            <a:ext cx="470131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/>
              <a:t>Специфика </a:t>
            </a:r>
            <a:r>
              <a:rPr lang="ru-RU" sz="3600" b="1" dirty="0" smtClean="0"/>
              <a:t>папахи в том, что она не позволяет ходить с опущенной головой. Она как </a:t>
            </a:r>
            <a:r>
              <a:rPr lang="ru-RU" sz="3600" b="1" dirty="0" smtClean="0"/>
              <a:t>будто </a:t>
            </a:r>
            <a:r>
              <a:rPr lang="ru-RU" sz="3600" b="1" dirty="0" smtClean="0"/>
              <a:t>"воспитывает" человека, заставляя его «не гнуть спину</a:t>
            </a:r>
            <a:r>
              <a:rPr lang="ru-RU" sz="3600" b="1" dirty="0" smtClean="0"/>
              <a:t>».</a:t>
            </a:r>
            <a:endParaRPr lang="ru-RU" sz="3600" b="1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PC\Desktop\i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87614" y="1076805"/>
            <a:ext cx="7410225" cy="578119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59876" y="0"/>
            <a:ext cx="110482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Ношение головного убора было обязательным всеми членами общины.</a:t>
            </a:r>
            <a:endParaRPr lang="ru-RU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336" y="396053"/>
            <a:ext cx="5592250" cy="6056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effectLst/>
              </a:rPr>
              <a:t>У балкарцев головные уборы делились на три типа: меховые  - головной убор, целиком сделанный из меха и широкой меховой каймой с матерчатым верхом), войлочные  – шапка, изготовленная из войлока и шапка, изготовленная из материала  – башлык.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477" y="3270558"/>
            <a:ext cx="3366493" cy="35357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12387"/>
          <a:stretch/>
        </p:blipFill>
        <p:spPr>
          <a:xfrm>
            <a:off x="5780477" y="78962"/>
            <a:ext cx="3366492" cy="30763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3757" r="14814" b="9000"/>
          <a:stretch/>
        </p:blipFill>
        <p:spPr>
          <a:xfrm>
            <a:off x="9250894" y="2686092"/>
            <a:ext cx="2944054" cy="37662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r="57227" b="33446"/>
          <a:stretch/>
        </p:blipFill>
        <p:spPr>
          <a:xfrm>
            <a:off x="9514553" y="207751"/>
            <a:ext cx="2416737" cy="231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1911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РЭБЦ к конкурсу\для презен муж головной убор\pict7370w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173" y="1886480"/>
            <a:ext cx="5346915" cy="4767666"/>
          </a:xfrm>
          <a:prstGeom prst="rect">
            <a:avLst/>
          </a:prstGeom>
          <a:noFill/>
        </p:spPr>
      </p:pic>
      <p:pic>
        <p:nvPicPr>
          <p:cNvPr id="1027" name="Picture 3" descr="F:\РЭБЦ к конкурсу\для презен муж головной убор\papaha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1431" y="1894789"/>
            <a:ext cx="5370638" cy="47509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7328" y="122548"/>
            <a:ext cx="111047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Из всех меховых шапок, которые изготовлялись со второй половины XIX в., самой престижной была шапка из каракуля (</a:t>
            </a:r>
            <a:r>
              <a:rPr lang="ru-RU" sz="3200" dirty="0" err="1" smtClean="0"/>
              <a:t>бухар</a:t>
            </a:r>
            <a:r>
              <a:rPr lang="ru-RU" sz="3200" dirty="0" smtClean="0"/>
              <a:t>).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5984879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8346F"/>
      </a:dk2>
      <a:lt2>
        <a:srgbClr val="D9A8D2"/>
      </a:lt2>
      <a:accent1>
        <a:srgbClr val="CE57AB"/>
      </a:accent1>
      <a:accent2>
        <a:srgbClr val="8E8EFD"/>
      </a:accent2>
      <a:accent3>
        <a:srgbClr val="7CBCE0"/>
      </a:accent3>
      <a:accent4>
        <a:srgbClr val="70BF9F"/>
      </a:accent4>
      <a:accent5>
        <a:srgbClr val="A5B960"/>
      </a:accent5>
      <a:accent6>
        <a:srgbClr val="D47A57"/>
      </a:accent6>
      <a:hlink>
        <a:srgbClr val="D164DE"/>
      </a:hlink>
      <a:folHlink>
        <a:srgbClr val="BE87C4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amask" id="{F9A299A0-33D0-4E0F-9F3F-7163E3744208}" vid="{D4FE1632-F131-47D3-A814-99E9CD025E2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1851</TotalTime>
  <Words>661</Words>
  <Application>Microsoft Office PowerPoint</Application>
  <PresentationFormat>Произвольный</PresentationFormat>
  <Paragraphs>36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Damask</vt:lpstr>
      <vt:lpstr>Балкарский национальный мужской головной убор, как «сакральный» атрибут одежды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Меховые головные уборы</vt:lpstr>
      <vt:lpstr>Слайд 11</vt:lpstr>
      <vt:lpstr>Слайд 12</vt:lpstr>
      <vt:lpstr>Войлочные головные уборы    (кийиз бёрк)</vt:lpstr>
      <vt:lpstr>Слайд 14</vt:lpstr>
      <vt:lpstr>Головной убор башлык</vt:lpstr>
      <vt:lpstr>Слайд 16</vt:lpstr>
      <vt:lpstr>Слайд 17</vt:lpstr>
      <vt:lpstr>Слайд 18</vt:lpstr>
      <vt:lpstr>Слайд 19</vt:lpstr>
      <vt:lpstr>Заключение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Балкарский национальный мужской головной убор, как «сакральный» атрибут одежды</dc:title>
  <dc:creator>shamil geriev</dc:creator>
  <cp:lastModifiedBy>Пользователь Windows</cp:lastModifiedBy>
  <cp:revision>64</cp:revision>
  <dcterms:created xsi:type="dcterms:W3CDTF">2018-11-27T19:11:14Z</dcterms:created>
  <dcterms:modified xsi:type="dcterms:W3CDTF">2018-11-30T23:09:58Z</dcterms:modified>
</cp:coreProperties>
</file>