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sldIdLst>
    <p:sldId id="256" r:id="rId2"/>
    <p:sldId id="258" r:id="rId3"/>
    <p:sldId id="262" r:id="rId4"/>
    <p:sldId id="259" r:id="rId5"/>
    <p:sldId id="265" r:id="rId6"/>
    <p:sldId id="260" r:id="rId7"/>
    <p:sldId id="257" r:id="rId8"/>
    <p:sldId id="263" r:id="rId9"/>
    <p:sldId id="264" r:id="rId10"/>
    <p:sldId id="266" r:id="rId11"/>
    <p:sldId id="274" r:id="rId12"/>
    <p:sldId id="261" r:id="rId13"/>
    <p:sldId id="271" r:id="rId14"/>
    <p:sldId id="268" r:id="rId15"/>
    <p:sldId id="269" r:id="rId16"/>
    <p:sldId id="267" r:id="rId17"/>
    <p:sldId id="272" r:id="rId18"/>
    <p:sldId id="270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1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C7CD-6784-46D7-8892-14E42CC7B96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4DE2DD8F-B2E6-4BD0-B0F3-52B2686976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410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C7CD-6784-46D7-8892-14E42CC7B96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DE2DD8F-B2E6-4BD0-B0F3-52B2686976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48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C7CD-6784-46D7-8892-14E42CC7B96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DE2DD8F-B2E6-4BD0-B0F3-52B2686976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5188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C7CD-6784-46D7-8892-14E42CC7B96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DE2DD8F-B2E6-4BD0-B0F3-52B2686976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215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C7CD-6784-46D7-8892-14E42CC7B96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DE2DD8F-B2E6-4BD0-B0F3-52B2686976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83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C7CD-6784-46D7-8892-14E42CC7B96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DE2DD8F-B2E6-4BD0-B0F3-52B2686976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774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C7CD-6784-46D7-8892-14E42CC7B96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2DD8F-B2E6-4BD0-B0F3-52B2686976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580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C7CD-6784-46D7-8892-14E42CC7B96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2DD8F-B2E6-4BD0-B0F3-52B2686976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630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C7CD-6784-46D7-8892-14E42CC7B96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2DD8F-B2E6-4BD0-B0F3-52B2686976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206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C7CD-6784-46D7-8892-14E42CC7B96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DE2DD8F-B2E6-4BD0-B0F3-52B2686976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381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C7CD-6784-46D7-8892-14E42CC7B96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4DE2DD8F-B2E6-4BD0-B0F3-52B2686976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795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C7CD-6784-46D7-8892-14E42CC7B96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4DE2DD8F-B2E6-4BD0-B0F3-52B2686976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306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C7CD-6784-46D7-8892-14E42CC7B96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2DD8F-B2E6-4BD0-B0F3-52B2686976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049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C7CD-6784-46D7-8892-14E42CC7B96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2DD8F-B2E6-4BD0-B0F3-52B2686976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087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C7CD-6784-46D7-8892-14E42CC7B96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2DD8F-B2E6-4BD0-B0F3-52B2686976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995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0C7CD-6784-46D7-8892-14E42CC7B96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DE2DD8F-B2E6-4BD0-B0F3-52B2686976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895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0C7CD-6784-46D7-8892-14E42CC7B960}" type="datetimeFigureOut">
              <a:rPr lang="ru-RU" smtClean="0"/>
              <a:pPr/>
              <a:t>24.04.2026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DE2DD8F-B2E6-4BD0-B0F3-52B2686976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69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F:\08.01%20&#1091;&#1088;&#1086;&#1082;\&#1042;&#1080;&#1085;&#1085;&#1080;-%20(1).mp4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Group 1775"/>
          <p:cNvGrpSpPr/>
          <p:nvPr/>
        </p:nvGrpSpPr>
        <p:grpSpPr>
          <a:xfrm>
            <a:off x="0" y="0"/>
            <a:ext cx="9144000" cy="6858000"/>
            <a:chOff x="-26416" y="-909"/>
            <a:chExt cx="9144000" cy="6858000"/>
          </a:xfrm>
        </p:grpSpPr>
        <p:pic>
          <p:nvPicPr>
            <p:cNvPr id="5" name="Picture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26416" y="-909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238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36840" y="-909"/>
              <a:ext cx="1380744" cy="1216152"/>
            </a:xfrm>
            <a:prstGeom prst="rect">
              <a:avLst/>
            </a:prstGeom>
          </p:spPr>
        </p:pic>
        <p:pic>
          <p:nvPicPr>
            <p:cNvPr id="7" name="Picture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14630"/>
              <a:ext cx="2357120" cy="2071370"/>
            </a:xfrm>
            <a:prstGeom prst="rect">
              <a:avLst/>
            </a:prstGeom>
          </p:spPr>
        </p:pic>
        <p:pic>
          <p:nvPicPr>
            <p:cNvPr id="8" name="Picture 23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-909"/>
              <a:ext cx="2033016" cy="1862328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2795451" y="4799880"/>
            <a:ext cx="51465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хазырлагъан</a:t>
            </a:r>
            <a:r>
              <a:rPr lang="ru-RU" b="1" dirty="0">
                <a:solidFill>
                  <a:srgbClr val="0070C0"/>
                </a:solidFill>
              </a:rPr>
              <a:t>: </a:t>
            </a:r>
            <a:r>
              <a:rPr lang="ru-RU" b="1" dirty="0" err="1">
                <a:solidFill>
                  <a:srgbClr val="0070C0"/>
                </a:solidFill>
              </a:rPr>
              <a:t>малкъар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тил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бла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литератураны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устазы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Герийланы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Анисат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b="1">
                <a:solidFill>
                  <a:srgbClr val="0070C0"/>
                </a:solidFill>
              </a:rPr>
              <a:t> </a:t>
            </a:r>
            <a:r>
              <a:rPr lang="ru-RU" b="1" smtClean="0">
                <a:solidFill>
                  <a:srgbClr val="0070C0"/>
                </a:solidFill>
              </a:rPr>
              <a:t>2026жыл</a:t>
            </a:r>
            <a:r>
              <a:rPr lang="ru-RU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3" name="Заголовок 1"/>
          <p:cNvSpPr>
            <a:spLocks noGrp="1"/>
          </p:cNvSpPr>
          <p:nvPr>
            <p:ph type="ctrTitle"/>
          </p:nvPr>
        </p:nvSpPr>
        <p:spPr>
          <a:xfrm>
            <a:off x="2724476" y="1762657"/>
            <a:ext cx="6026331" cy="1769488"/>
          </a:xfrm>
        </p:spPr>
        <p:txBody>
          <a:bodyPr>
            <a:no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</a:rPr>
              <a:t>Къабарты</a:t>
            </a:r>
            <a:r>
              <a:rPr lang="ru-RU" sz="3200" b="1" dirty="0" smtClean="0">
                <a:solidFill>
                  <a:srgbClr val="FF0000"/>
                </a:solidFill>
              </a:rPr>
              <a:t> – </a:t>
            </a:r>
            <a:r>
              <a:rPr lang="ru-RU" sz="3200" b="1" dirty="0" err="1" smtClean="0">
                <a:solidFill>
                  <a:srgbClr val="FF0000"/>
                </a:solidFill>
              </a:rPr>
              <a:t>Малкъар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республиканы</a:t>
            </a:r>
            <a:r>
              <a:rPr lang="ru-RU" sz="3200" b="1" dirty="0" smtClean="0">
                <a:solidFill>
                  <a:srgbClr val="FF0000"/>
                </a:solidFill>
              </a:rPr>
              <a:t> Нальчик </a:t>
            </a:r>
            <a:r>
              <a:rPr lang="ru-RU" sz="3200" b="1" dirty="0" err="1" smtClean="0">
                <a:solidFill>
                  <a:srgbClr val="FF0000"/>
                </a:solidFill>
              </a:rPr>
              <a:t>шахарыны</a:t>
            </a:r>
            <a:r>
              <a:rPr lang="ru-RU" sz="3200" b="1" dirty="0" smtClean="0">
                <a:solidFill>
                  <a:srgbClr val="FF0000"/>
                </a:solidFill>
              </a:rPr>
              <a:t> 21-чи </a:t>
            </a:r>
            <a:r>
              <a:rPr lang="ru-RU" sz="3200" b="1" dirty="0" err="1" smtClean="0">
                <a:solidFill>
                  <a:srgbClr val="FF0000"/>
                </a:solidFill>
              </a:rPr>
              <a:t>мектеби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Презентация: </a:t>
            </a:r>
            <a:r>
              <a:rPr lang="ru-RU" sz="3200" b="1" dirty="0" err="1" smtClean="0">
                <a:solidFill>
                  <a:srgbClr val="FF0000"/>
                </a:solidFill>
              </a:rPr>
              <a:t>Алмаш</a:t>
            </a:r>
            <a:r>
              <a:rPr lang="ru-RU" sz="3200" b="1" dirty="0" smtClean="0">
                <a:solidFill>
                  <a:srgbClr val="FF0000"/>
                </a:solidFill>
              </a:rPr>
              <a:t>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0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021810"/>
          </a:xfrm>
        </p:spPr>
        <p:txBody>
          <a:bodyPr/>
          <a:lstStyle/>
          <a:p>
            <a:r>
              <a:rPr lang="ru-RU" dirty="0" err="1" smtClean="0"/>
              <a:t>Артыкъ</a:t>
            </a:r>
            <a:r>
              <a:rPr lang="ru-RU" dirty="0" smtClean="0"/>
              <a:t> </a:t>
            </a:r>
            <a:r>
              <a:rPr lang="ru-RU" dirty="0" err="1" smtClean="0"/>
              <a:t>сёз.</a:t>
            </a:r>
            <a:r>
              <a:rPr lang="ru-RU" dirty="0" err="1"/>
              <a:t>Ж</a:t>
            </a:r>
            <a:r>
              <a:rPr lang="ru-RU" dirty="0" err="1" smtClean="0"/>
              <a:t>ууаплары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2415" y="1227909"/>
            <a:ext cx="6591985" cy="4683313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1-чи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тизгинде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«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ана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»,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ат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болады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2-чи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тизгинде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«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бла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»,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байлам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болады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>
              <a:lnSpc>
                <a:spcPct val="105000"/>
              </a:lnSpc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3-чи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тизгинде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–«ала»,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кёплюк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сандады,башхала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бирлик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санда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</a:p>
          <a:p>
            <a:pPr>
              <a:lnSpc>
                <a:spcPct val="105000"/>
              </a:lnSpc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4-чю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тизгинде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– «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ол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бирлик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сандады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башхала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кёплюк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сандадыла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ru-RU" sz="3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Мен(1-чи бет.,</a:t>
            </a:r>
            <a:r>
              <a:rPr lang="ru-RU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бирлик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сан), </a:t>
            </a:r>
            <a:endParaRPr lang="ru-RU" sz="28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ала(3-чю </a:t>
            </a:r>
            <a:r>
              <a:rPr lang="ru-RU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бет,кёплюк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сан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.),</a:t>
            </a:r>
          </a:p>
          <a:p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сен (2-чи </a:t>
            </a:r>
            <a:r>
              <a:rPr lang="ru-RU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бет,бирлик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сан.).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2757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физминутка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Бирлик </a:t>
            </a:r>
            <a:r>
              <a:rPr lang="ru-RU" dirty="0" err="1" smtClean="0"/>
              <a:t>санда</a:t>
            </a:r>
            <a:r>
              <a:rPr lang="ru-RU" dirty="0" smtClean="0"/>
              <a:t> </a:t>
            </a:r>
            <a:r>
              <a:rPr lang="ru-RU" dirty="0" err="1" smtClean="0"/>
              <a:t>алмаш</a:t>
            </a:r>
            <a:r>
              <a:rPr lang="ru-RU" dirty="0" smtClean="0"/>
              <a:t> </a:t>
            </a:r>
            <a:r>
              <a:rPr lang="ru-RU" dirty="0" err="1" smtClean="0"/>
              <a:t>айтсам</a:t>
            </a:r>
            <a:r>
              <a:rPr lang="ru-RU" dirty="0" smtClean="0"/>
              <a:t> ,</a:t>
            </a:r>
            <a:r>
              <a:rPr lang="ru-RU" dirty="0" err="1" smtClean="0"/>
              <a:t>къарс</a:t>
            </a:r>
            <a:r>
              <a:rPr lang="ru-RU" dirty="0" smtClean="0"/>
              <a:t> </a:t>
            </a:r>
            <a:r>
              <a:rPr lang="ru-RU" dirty="0" err="1" smtClean="0"/>
              <a:t>урасыз,кёплюк</a:t>
            </a:r>
            <a:r>
              <a:rPr lang="ru-RU" dirty="0" smtClean="0"/>
              <a:t> </a:t>
            </a:r>
            <a:r>
              <a:rPr lang="ru-RU" dirty="0" err="1" smtClean="0"/>
              <a:t>санда</a:t>
            </a:r>
            <a:r>
              <a:rPr lang="ru-RU" dirty="0" smtClean="0"/>
              <a:t> </a:t>
            </a:r>
            <a:r>
              <a:rPr lang="ru-RU" dirty="0" err="1" smtClean="0"/>
              <a:t>айтсам</a:t>
            </a:r>
            <a:r>
              <a:rPr lang="ru-RU" dirty="0" smtClean="0"/>
              <a:t> ,</a:t>
            </a:r>
            <a:r>
              <a:rPr lang="ru-RU" dirty="0" err="1" smtClean="0"/>
              <a:t>атлагъан</a:t>
            </a:r>
            <a:r>
              <a:rPr lang="ru-RU" dirty="0" smtClean="0"/>
              <a:t> </a:t>
            </a:r>
            <a:r>
              <a:rPr lang="ru-RU" dirty="0" err="1" smtClean="0"/>
              <a:t>этесиз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Юч</a:t>
            </a:r>
            <a:r>
              <a:rPr lang="ru-RU" dirty="0" smtClean="0"/>
              <a:t> </a:t>
            </a:r>
            <a:r>
              <a:rPr lang="ru-RU" dirty="0" err="1" smtClean="0"/>
              <a:t>кере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Мен,биз,сен,сиз,ол,ала,биз,ол,мен,ала,сиз,сен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309" y="-16335"/>
            <a:ext cx="6589199" cy="128089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Винни Пух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1905174" y="2710418"/>
          <a:ext cx="13462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Объект упаковщика для оболочки" showAsIcon="1" r:id="rId4" imgW="1352282" imgH="682580" progId="Package">
                  <p:embed/>
                </p:oleObj>
              </mc:Choice>
              <mc:Fallback>
                <p:oleObj name="Объект упаковщика для оболочки" showAsIcon="1" r:id="rId4" imgW="1352282" imgH="682580" progId="Package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174" y="2710418"/>
                        <a:ext cx="13462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Винни- (1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9213" y="482007"/>
            <a:ext cx="8501324" cy="637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2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Алмашла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Сен</a:t>
            </a:r>
          </a:p>
          <a:p>
            <a:r>
              <a:rPr lang="ru-RU" sz="3200" b="1" dirty="0" smtClean="0"/>
              <a:t>Мен</a:t>
            </a:r>
          </a:p>
          <a:p>
            <a:r>
              <a:rPr lang="ru-RU" sz="3200" b="1" dirty="0" err="1" smtClean="0"/>
              <a:t>Ол</a:t>
            </a:r>
            <a:endParaRPr lang="ru-RU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401768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9718" y="291738"/>
            <a:ext cx="7240774" cy="63180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Алмаш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болмагъан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сёзню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белгиле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мен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сен,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къалай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Г) 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айтымда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алмаш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айтымны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къайсы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члениди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школну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къатында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кёп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айланды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хапарчы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башчы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айгъакълаучу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Г)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толтуруучу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Ненча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алмаш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барды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тизгинде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Къалай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нек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мен,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кюн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сен,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биз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тон, сиз, ала.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4, Б)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5,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6,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Г)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Биринчи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бетдеги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алмашланы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белгиле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мен, сен. Б )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ала,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мен,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биз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Алмаш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тилни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кесегиди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айтымны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члениди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Алмашла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бирлик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санда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болгъан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тизгинни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белгиле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мен, сиз, ала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мен,сен,ол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В) мен,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ол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биз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74967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Жууапла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-Ответы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Б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В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В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5. Б</a:t>
            </a:r>
            <a:endParaRPr lang="ru-RU" sz="2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Б</a:t>
            </a:r>
            <a:endParaRPr lang="ru-RU" sz="2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3115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Китап</a:t>
            </a:r>
            <a:r>
              <a:rPr lang="ru-RU" dirty="0" smtClean="0"/>
              <a:t> </a:t>
            </a:r>
            <a:r>
              <a:rPr lang="ru-RU" dirty="0" err="1" smtClean="0"/>
              <a:t>бла</a:t>
            </a:r>
            <a:r>
              <a:rPr lang="ru-RU" dirty="0" smtClean="0"/>
              <a:t> </a:t>
            </a:r>
            <a:r>
              <a:rPr lang="ru-RU" dirty="0" err="1" smtClean="0"/>
              <a:t>иш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5000"/>
              </a:lnSpc>
            </a:pP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Алмашланы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табып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бетин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санын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белгилейдиле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3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ru-RU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Ол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(3-чю бет.,</a:t>
            </a:r>
            <a:r>
              <a:rPr lang="ru-RU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бир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.),</a:t>
            </a:r>
          </a:p>
          <a:p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мен(1-чи </a:t>
            </a:r>
            <a:r>
              <a:rPr lang="ru-RU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бет,бир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.),</a:t>
            </a:r>
          </a:p>
          <a:p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сиз 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2-чи </a:t>
            </a:r>
            <a:r>
              <a:rPr lang="ru-RU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бет,кёп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с.), </a:t>
            </a:r>
            <a:endParaRPr lang="ru-RU" sz="28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бизни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(1-чи </a:t>
            </a:r>
            <a:r>
              <a:rPr lang="ru-RU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бет,кёп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</a:p>
          <a:p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сен(2-чи бет ,</a:t>
            </a:r>
            <a:r>
              <a:rPr lang="ru-RU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бир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7769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172" cy="6858000"/>
          </a:xfrm>
        </p:spPr>
      </p:pic>
    </p:spTree>
    <p:extLst>
      <p:ext uri="{BB962C8B-B14F-4D97-AF65-F5344CB8AC3E}">
        <p14:creationId xmlns:p14="http://schemas.microsoft.com/office/powerpoint/2010/main" val="401817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7189" y="258350"/>
            <a:ext cx="6589199" cy="1280890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Юй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иш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7189" y="1173115"/>
            <a:ext cx="7290240" cy="5684885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i="1" dirty="0" smtClean="0"/>
              <a:t>Выполнить задание по индивидуальной  карточке.</a:t>
            </a:r>
            <a:endParaRPr lang="ru-RU" sz="2800" dirty="0"/>
          </a:p>
        </p:txBody>
      </p:sp>
      <p:pic>
        <p:nvPicPr>
          <p:cNvPr id="1026" name="Picture 2" descr="Дом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74" y="258350"/>
            <a:ext cx="614131" cy="61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s://obgonay.ru/800/600/https/fs.znanio.ru/d5af0e/17/96/1b822379d693f9c0bc7f0feab090615a5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Винни-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81175" y="2356116"/>
            <a:ext cx="5715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0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9349" y="1015996"/>
            <a:ext cx="7824651" cy="1374507"/>
          </a:xfrm>
        </p:spPr>
        <p:txBody>
          <a:bodyPr>
            <a:noAutofit/>
          </a:bodyPr>
          <a:lstStyle/>
          <a:p>
            <a:r>
              <a:rPr lang="ru-RU" sz="8000" b="1" dirty="0" err="1" smtClean="0">
                <a:solidFill>
                  <a:srgbClr val="C00000"/>
                </a:solidFill>
              </a:rPr>
              <a:t>Сау</a:t>
            </a:r>
            <a:r>
              <a:rPr lang="ru-RU" sz="8000" b="1" dirty="0" smtClean="0">
                <a:solidFill>
                  <a:srgbClr val="C00000"/>
                </a:solidFill>
              </a:rPr>
              <a:t> </a:t>
            </a:r>
            <a:r>
              <a:rPr lang="ru-RU" sz="8000" b="1" dirty="0" err="1" smtClean="0">
                <a:solidFill>
                  <a:srgbClr val="C00000"/>
                </a:solidFill>
              </a:rPr>
              <a:t>болугъуз</a:t>
            </a:r>
            <a:r>
              <a:rPr lang="ru-RU" sz="8000" b="1" dirty="0" smtClean="0">
                <a:solidFill>
                  <a:srgbClr val="C00000"/>
                </a:solidFill>
              </a:rPr>
              <a:t>!</a:t>
            </a:r>
            <a:endParaRPr lang="ru-RU" sz="80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https://interesnoewmire.ru/wp-content/uploads/170-gifok-dlja-prezentacij-47fe866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719" y="2390503"/>
            <a:ext cx="3865155" cy="483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52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Дерсни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аты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 descr="C:\Users\gerie\Desktop\1614595019_1-p-foto-yabloka-na-belom-fone-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48" y="2866604"/>
            <a:ext cx="2269375" cy="22693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62550" y="2423937"/>
            <a:ext cx="173156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900" dirty="0" smtClean="0">
                <a:solidFill>
                  <a:srgbClr val="C00000"/>
                </a:solidFill>
              </a:rPr>
              <a:t>+</a:t>
            </a:r>
            <a:endParaRPr lang="ru-RU" sz="199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26530" y="2201866"/>
            <a:ext cx="2598788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900" dirty="0" smtClean="0">
                <a:solidFill>
                  <a:srgbClr val="C00000"/>
                </a:solidFill>
              </a:rPr>
              <a:t>ш</a:t>
            </a:r>
            <a:endParaRPr lang="ru-RU" sz="199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9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Дерсни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мураты</a:t>
            </a:r>
            <a:r>
              <a:rPr lang="ru-RU" b="1" dirty="0" smtClean="0">
                <a:solidFill>
                  <a:srgbClr val="C00000"/>
                </a:solidFill>
              </a:rPr>
              <a:t>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1415" y="1905000"/>
            <a:ext cx="6992983" cy="2066108"/>
          </a:xfrm>
        </p:spPr>
        <p:txBody>
          <a:bodyPr>
            <a:noAutofit/>
          </a:bodyPr>
          <a:lstStyle/>
          <a:p>
            <a:pPr marL="0" indent="0">
              <a:lnSpc>
                <a:spcPct val="105000"/>
              </a:lnSpc>
              <a:spcAft>
                <a:spcPts val="0"/>
              </a:spcAft>
              <a:buNone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Дерсде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биз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юйренирикбиз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1, 2, 3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бетде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бирлик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эм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кёплюк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санда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алмашланы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табаргъа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5000"/>
              </a:lnSpc>
              <a:spcAft>
                <a:spcPts val="0"/>
              </a:spcAft>
              <a:buNone/>
            </a:pP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Айтымлада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хайырланыргъа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8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541416" y="3971108"/>
            <a:ext cx="6992983" cy="19401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Сегодня на уроке мы научимся находить в  тексте личные местоимения 1, 2 и 3-го лица единственного и множественного числа. Использовать их в предложениях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4454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Алмаш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1782" y="1436914"/>
            <a:ext cx="7498081" cy="515982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Алмаш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тилни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кесегиди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атны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сыфатны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сануну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белгилеген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сёзлени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алмашындырып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жюрютюледи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Айтханда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жазгъанда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сёзню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кёп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къайтарып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хайырланмазгъа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болушады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Местоимение - самостоятельная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речи, которая указывает на предметы, но не называет их.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Местоимения отвечают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вопросы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существительных, прилагательных, числительных.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907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gerie\Desktop\1691033364_lubok-club-p-otkritki-po-teme-mestoimenie-71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209005"/>
            <a:ext cx="7667897" cy="64138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30136" y="159366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мен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72763" y="783770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сен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302137" y="2573382"/>
            <a:ext cx="609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/>
              <a:t>ол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24988" y="2834992"/>
            <a:ext cx="62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/>
              <a:t>биз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55286" y="4258491"/>
            <a:ext cx="617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сиз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498342" y="6008915"/>
            <a:ext cx="487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/>
              <a:t>ол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636114" y="5133703"/>
            <a:ext cx="663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ала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562261" y="5865224"/>
            <a:ext cx="487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/>
              <a:t>ол</a:t>
            </a:r>
            <a:endParaRPr lang="ru-RU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831132" y="209005"/>
            <a:ext cx="2468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Бетлеучю</a:t>
            </a:r>
            <a:r>
              <a:rPr lang="ru-RU" b="1" dirty="0" smtClean="0"/>
              <a:t> </a:t>
            </a:r>
            <a:r>
              <a:rPr lang="ru-RU" b="1" dirty="0" err="1" smtClean="0"/>
              <a:t>алмашла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0994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C00000"/>
                </a:solidFill>
              </a:rPr>
              <a:t>Алмашла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бетде</a:t>
            </a:r>
            <a:r>
              <a:rPr lang="ru-RU" b="1" dirty="0">
                <a:solidFill>
                  <a:srgbClr val="C00000"/>
                </a:solidFill>
              </a:rPr>
              <a:t> эм </a:t>
            </a:r>
            <a:r>
              <a:rPr lang="ru-RU" b="1" dirty="0" err="1">
                <a:solidFill>
                  <a:srgbClr val="C00000"/>
                </a:solidFill>
              </a:rPr>
              <a:t>санда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тюрленедиле</a:t>
            </a: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237080"/>
              </p:ext>
            </p:extLst>
          </p:nvPr>
        </p:nvGraphicFramePr>
        <p:xfrm>
          <a:off x="758802" y="2101733"/>
          <a:ext cx="7993312" cy="39561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8065">
                  <a:extLst>
                    <a:ext uri="{9D8B030D-6E8A-4147-A177-3AD203B41FA5}">
                      <a16:colId xmlns:a16="http://schemas.microsoft.com/office/drawing/2014/main" val="2336097536"/>
                    </a:ext>
                  </a:extLst>
                </a:gridCol>
                <a:gridCol w="2034446">
                  <a:extLst>
                    <a:ext uri="{9D8B030D-6E8A-4147-A177-3AD203B41FA5}">
                      <a16:colId xmlns:a16="http://schemas.microsoft.com/office/drawing/2014/main" val="1883481613"/>
                    </a:ext>
                  </a:extLst>
                </a:gridCol>
                <a:gridCol w="1131602">
                  <a:extLst>
                    <a:ext uri="{9D8B030D-6E8A-4147-A177-3AD203B41FA5}">
                      <a16:colId xmlns:a16="http://schemas.microsoft.com/office/drawing/2014/main" val="951464541"/>
                    </a:ext>
                  </a:extLst>
                </a:gridCol>
                <a:gridCol w="1210159">
                  <a:extLst>
                    <a:ext uri="{9D8B030D-6E8A-4147-A177-3AD203B41FA5}">
                      <a16:colId xmlns:a16="http://schemas.microsoft.com/office/drawing/2014/main" val="1271710221"/>
                    </a:ext>
                  </a:extLst>
                </a:gridCol>
                <a:gridCol w="2009040">
                  <a:extLst>
                    <a:ext uri="{9D8B030D-6E8A-4147-A177-3AD203B41FA5}">
                      <a16:colId xmlns:a16="http://schemas.microsoft.com/office/drawing/2014/main" val="2908450312"/>
                    </a:ext>
                  </a:extLst>
                </a:gridCol>
              </a:tblGrid>
              <a:tr h="1318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Сан/Бет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число/лицо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1-чи бет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2-чи бет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3-чю бет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6111343"/>
                  </a:ext>
                </a:extLst>
              </a:tr>
              <a:tr h="1318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Бирлик сан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единственное число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мен-я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сен-ты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ол-он,она,оно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6590184"/>
                  </a:ext>
                </a:extLst>
              </a:tr>
              <a:tr h="1318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Кёплюк сан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множественное число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биз</a:t>
                      </a:r>
                      <a:r>
                        <a:rPr lang="ru-RU" sz="2000" dirty="0">
                          <a:effectLst/>
                        </a:rPr>
                        <a:t>-мы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сиз-вы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ала-они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0176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434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6193" y="-36146"/>
            <a:ext cx="5406390" cy="714016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Алмашланы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табыгъыз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s://catherineasquithgallery.com/uploads/posts/2021-02/1614519921_3-p-ruka-na-belom-fone-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0" b="11581"/>
          <a:stretch/>
        </p:blipFill>
        <p:spPr bwMode="auto">
          <a:xfrm>
            <a:off x="304977" y="875211"/>
            <a:ext cx="2065139" cy="116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1PC\Desktop\writing-pen-close-up-426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9820" y="853874"/>
            <a:ext cx="247142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PC\Desktop\498066909204653e0946fad1f99cc9f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9054" y="4186064"/>
            <a:ext cx="1710055" cy="2042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1PC\Desktop\1649585798_69-vsegda-pomnim-com-p-angliiskii-dub-foto-7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3670" y="642277"/>
            <a:ext cx="2148047" cy="190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PC\Desktop\d8y0oeqx31d5n66cszlzlpy7tzps16ar.jpg"/>
          <p:cNvPicPr/>
          <p:nvPr/>
        </p:nvPicPr>
        <p:blipFill rotWithShape="1">
          <a:blip r:embed="rId6" cstate="print"/>
          <a:srcRect l="5226" t="6599" b="5397"/>
          <a:stretch/>
        </p:blipFill>
        <p:spPr bwMode="auto">
          <a:xfrm>
            <a:off x="7081818" y="2876693"/>
            <a:ext cx="1041529" cy="104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gerie\Desktop\1667554052_6-sportishka-com-p-verkhnyaya-balkariya-dostoprimechatelnosti-6 — копия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7" y="2572302"/>
            <a:ext cx="2640330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1PC\Desktop\1685646816_gagaru-club-p-kuznechik-zelenii-obiknovennii-krasivo-ins-6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2565" y="4781059"/>
            <a:ext cx="216725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IMG_20231220_09301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8" t="29667" r="7164" b="13637"/>
          <a:stretch/>
        </p:blipFill>
        <p:spPr bwMode="auto">
          <a:xfrm>
            <a:off x="3529945" y="2845209"/>
            <a:ext cx="1658984" cy="193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C:\Users\1PC\Desktop\cadovye-vily-5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85625" y="4401429"/>
            <a:ext cx="1092120" cy="161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13098" y="1979654"/>
            <a:ext cx="64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къол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059628" y="6013492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сенек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934589" y="2244524"/>
            <a:ext cx="90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къалам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236894" y="2572302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эмен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181523" y="4334427"/>
            <a:ext cx="752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къала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607473" y="6223946"/>
            <a:ext cx="1177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сенгирчке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915402" y="6223946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эбизе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7312234" y="3890237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биз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3836697" y="4778513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эрменли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246578" y="1979654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</a:rPr>
              <a:t>о</a:t>
            </a:r>
            <a:r>
              <a:rPr lang="ru-RU" dirty="0" err="1" smtClean="0">
                <a:solidFill>
                  <a:srgbClr val="FF0000"/>
                </a:solidFill>
              </a:rPr>
              <a:t>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06640" y="4334427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ала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67057" y="2244524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ала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07473" y="6225020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сен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44507" y="4778513"/>
            <a:ext cx="768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мен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89785" y="2569369"/>
            <a:ext cx="768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мен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12234" y="3887304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биз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59628" y="6013492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сен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57261" y="6225686"/>
            <a:ext cx="588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биз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10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7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Цифровой диктант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2415" y="2133599"/>
            <a:ext cx="6591985" cy="1014549"/>
          </a:xfrm>
        </p:spPr>
        <p:txBody>
          <a:bodyPr>
            <a:noAutofit/>
          </a:bodyPr>
          <a:lstStyle/>
          <a:p>
            <a:r>
              <a:rPr lang="ru-RU" sz="2800" dirty="0" err="1"/>
              <a:t>Ана</a:t>
            </a:r>
            <a:r>
              <a:rPr lang="ru-RU" sz="2800" dirty="0"/>
              <a:t> ,бала, ала ,</a:t>
            </a:r>
            <a:r>
              <a:rPr lang="ru-RU" sz="2800" dirty="0" err="1"/>
              <a:t>бир</a:t>
            </a:r>
            <a:r>
              <a:rPr lang="ru-RU" sz="2800" dirty="0"/>
              <a:t>, </a:t>
            </a:r>
            <a:r>
              <a:rPr lang="ru-RU" sz="2800" dirty="0" err="1"/>
              <a:t>биз</a:t>
            </a:r>
            <a:r>
              <a:rPr lang="ru-RU" sz="2800" dirty="0"/>
              <a:t>, </a:t>
            </a:r>
            <a:r>
              <a:rPr lang="ru-RU" sz="2800" dirty="0" err="1" smtClean="0"/>
              <a:t>сёз</a:t>
            </a:r>
            <a:r>
              <a:rPr lang="ru-RU" sz="2800" dirty="0" smtClean="0"/>
              <a:t>, сиз</a:t>
            </a:r>
            <a:r>
              <a:rPr lang="ru-RU" sz="2800" dirty="0"/>
              <a:t>, </a:t>
            </a:r>
            <a:r>
              <a:rPr lang="ru-RU" sz="2800" dirty="0" err="1" smtClean="0"/>
              <a:t>сегиз</a:t>
            </a:r>
            <a:r>
              <a:rPr lang="ru-RU" sz="2800" dirty="0" smtClean="0"/>
              <a:t>, </a:t>
            </a:r>
            <a:r>
              <a:rPr lang="ru-RU" sz="2800" dirty="0"/>
              <a:t>сен, </a:t>
            </a:r>
            <a:r>
              <a:rPr lang="ru-RU" sz="2800" dirty="0" smtClean="0"/>
              <a:t>мен, </a:t>
            </a:r>
            <a:r>
              <a:rPr lang="ru-RU" sz="2800" dirty="0" err="1" smtClean="0"/>
              <a:t>къол</a:t>
            </a:r>
            <a:r>
              <a:rPr lang="ru-RU" sz="2800" dirty="0" smtClean="0"/>
              <a:t>, </a:t>
            </a:r>
            <a:r>
              <a:rPr lang="ru-RU" sz="2800" dirty="0" err="1" smtClean="0"/>
              <a:t>ол</a:t>
            </a:r>
            <a:r>
              <a:rPr lang="ru-RU" sz="2800" dirty="0" smtClean="0"/>
              <a:t>.</a:t>
            </a:r>
          </a:p>
          <a:p>
            <a:endParaRPr lang="ru-RU" sz="28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942414" y="3278776"/>
            <a:ext cx="6591985" cy="3333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/>
              <a:t>0, 0, 1, 0, 1, 0, 1, 0, 1, 1, 0, 1</a:t>
            </a:r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41466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4287" y="493482"/>
            <a:ext cx="6589199" cy="9416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Работа в парах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err="1" smtClean="0">
                <a:solidFill>
                  <a:srgbClr val="C00000"/>
                </a:solidFill>
              </a:rPr>
              <a:t>Тертюнчю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артыкъ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404" y="1264554"/>
            <a:ext cx="7488967" cy="53844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i="1" dirty="0" err="1"/>
              <a:t>Хар</a:t>
            </a:r>
            <a:r>
              <a:rPr lang="ru-RU" sz="2400" i="1" dirty="0"/>
              <a:t> </a:t>
            </a:r>
            <a:r>
              <a:rPr lang="ru-RU" sz="2400" i="1" dirty="0" err="1"/>
              <a:t>тизгинде</a:t>
            </a:r>
            <a:r>
              <a:rPr lang="ru-RU" sz="2400" i="1" dirty="0"/>
              <a:t> </a:t>
            </a:r>
            <a:r>
              <a:rPr lang="ru-RU" sz="2400" i="1" dirty="0" err="1"/>
              <a:t>артыкъ</a:t>
            </a:r>
            <a:r>
              <a:rPr lang="ru-RU" sz="2400" i="1" dirty="0"/>
              <a:t> </a:t>
            </a:r>
            <a:r>
              <a:rPr lang="ru-RU" sz="2400" i="1" dirty="0" err="1"/>
              <a:t>сёзню</a:t>
            </a:r>
            <a:r>
              <a:rPr lang="ru-RU" sz="2400" i="1" dirty="0"/>
              <a:t> </a:t>
            </a:r>
            <a:r>
              <a:rPr lang="ru-RU" sz="2400" i="1" dirty="0" err="1"/>
              <a:t>табыгъыз</a:t>
            </a:r>
            <a:endParaRPr lang="ru-RU" sz="2400" dirty="0"/>
          </a:p>
          <a:p>
            <a:pPr marL="0" indent="0">
              <a:buNone/>
            </a:pPr>
            <a:r>
              <a:rPr lang="ru-RU" sz="2400" dirty="0"/>
              <a:t>– Найдите лишнее слово в каждом ряду и объясните, почему оно лишнее 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sz="2400" i="1" dirty="0" smtClean="0"/>
              <a:t>Мен </a:t>
            </a:r>
            <a:r>
              <a:rPr lang="ru-RU" sz="2400" i="1" dirty="0"/>
              <a:t>, </a:t>
            </a:r>
            <a:r>
              <a:rPr lang="ru-RU" sz="2400" i="1" dirty="0" err="1"/>
              <a:t>ана</a:t>
            </a:r>
            <a:r>
              <a:rPr lang="ru-RU" sz="2400" i="1" dirty="0" smtClean="0"/>
              <a:t>, ала</a:t>
            </a:r>
            <a:r>
              <a:rPr lang="ru-RU" sz="2400" i="1" dirty="0"/>
              <a:t>, сен,</a:t>
            </a:r>
            <a:endParaRPr lang="ru-RU" sz="2400" dirty="0"/>
          </a:p>
          <a:p>
            <a:r>
              <a:rPr lang="ru-RU" sz="2400" i="1" dirty="0" err="1" smtClean="0"/>
              <a:t>Бла</a:t>
            </a:r>
            <a:r>
              <a:rPr lang="ru-RU" sz="2400" i="1" dirty="0" smtClean="0"/>
              <a:t>, </a:t>
            </a:r>
            <a:r>
              <a:rPr lang="ru-RU" sz="2400" i="1" dirty="0"/>
              <a:t>сиз</a:t>
            </a:r>
            <a:r>
              <a:rPr lang="ru-RU" sz="2400" i="1" dirty="0" smtClean="0"/>
              <a:t>, </a:t>
            </a:r>
            <a:r>
              <a:rPr lang="ru-RU" sz="2400" i="1" dirty="0" err="1" smtClean="0"/>
              <a:t>ол</a:t>
            </a:r>
            <a:r>
              <a:rPr lang="ru-RU" sz="2400" i="1" dirty="0" smtClean="0"/>
              <a:t>, </a:t>
            </a:r>
            <a:r>
              <a:rPr lang="ru-RU" sz="2400" i="1" dirty="0" err="1" smtClean="0"/>
              <a:t>биз</a:t>
            </a:r>
            <a:endParaRPr lang="ru-RU" sz="2400" dirty="0"/>
          </a:p>
          <a:p>
            <a:r>
              <a:rPr lang="ru-RU" sz="2400" i="1" dirty="0" smtClean="0"/>
              <a:t>Мен, сен, </a:t>
            </a:r>
            <a:r>
              <a:rPr lang="ru-RU" sz="2400" i="1" dirty="0" err="1" smtClean="0"/>
              <a:t>ол</a:t>
            </a:r>
            <a:r>
              <a:rPr lang="ru-RU" sz="2400" i="1" dirty="0" smtClean="0"/>
              <a:t>, ала </a:t>
            </a:r>
            <a:endParaRPr lang="ru-RU" sz="2400" dirty="0"/>
          </a:p>
          <a:p>
            <a:r>
              <a:rPr lang="ru-RU" sz="2400" i="1" dirty="0" err="1" smtClean="0"/>
              <a:t>Биз</a:t>
            </a:r>
            <a:r>
              <a:rPr lang="ru-RU" sz="2400" i="1" dirty="0" smtClean="0"/>
              <a:t>, сиз, ала, </a:t>
            </a:r>
            <a:r>
              <a:rPr lang="ru-RU" sz="2400" i="1" dirty="0" err="1" smtClean="0"/>
              <a:t>ол</a:t>
            </a:r>
            <a:r>
              <a:rPr lang="ru-RU" sz="2400" i="1" dirty="0" smtClean="0"/>
              <a:t>.</a:t>
            </a:r>
          </a:p>
          <a:p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(1-чи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бет.,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бирлик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сан), </a:t>
            </a:r>
          </a:p>
          <a:p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(3-чю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бет,кёплюк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сан.),</a:t>
            </a:r>
          </a:p>
          <a:p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(2-чи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бет,бирлик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сан.).</a:t>
            </a:r>
            <a:endParaRPr lang="ru-RU" sz="2400" dirty="0"/>
          </a:p>
          <a:p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762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1448</TotalTime>
  <Words>623</Words>
  <Application>Microsoft Office PowerPoint</Application>
  <PresentationFormat>Экран (4:3)</PresentationFormat>
  <Paragraphs>132</Paragraphs>
  <Slides>19</Slides>
  <Notes>0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Century Gothic</vt:lpstr>
      <vt:lpstr>Times New Roman</vt:lpstr>
      <vt:lpstr>Wingdings 3</vt:lpstr>
      <vt:lpstr>Легкий дым</vt:lpstr>
      <vt:lpstr>Объект упаковщика для оболочки</vt:lpstr>
      <vt:lpstr>Къабарты – Малкъар республиканы Нальчик шахарыны 21-чи мектеби   Презентация: Алмаш.</vt:lpstr>
      <vt:lpstr>Дерсни аты</vt:lpstr>
      <vt:lpstr>Дерсни мураты:</vt:lpstr>
      <vt:lpstr>Алмаш</vt:lpstr>
      <vt:lpstr>Презентация PowerPoint</vt:lpstr>
      <vt:lpstr>Алмашла бетде эм санда тюрленедиле </vt:lpstr>
      <vt:lpstr>Алмашланы табыгъыз</vt:lpstr>
      <vt:lpstr>Цифровой диктант</vt:lpstr>
      <vt:lpstr>Работа в парах Тертюнчю артыкъ</vt:lpstr>
      <vt:lpstr>Артыкъ сёз.Жууаплары</vt:lpstr>
      <vt:lpstr>физминутка</vt:lpstr>
      <vt:lpstr>Винни Пух</vt:lpstr>
      <vt:lpstr>Алмашла</vt:lpstr>
      <vt:lpstr>Презентация PowerPoint</vt:lpstr>
      <vt:lpstr>Жууапла-Ответы: тест</vt:lpstr>
      <vt:lpstr>Китап бла иш</vt:lpstr>
      <vt:lpstr>Презентация PowerPoint</vt:lpstr>
      <vt:lpstr>Юй иш</vt:lpstr>
      <vt:lpstr>Сау болугъуз!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shamil geriev</dc:creator>
  <cp:lastModifiedBy>shamil geriev</cp:lastModifiedBy>
  <cp:revision>88</cp:revision>
  <dcterms:created xsi:type="dcterms:W3CDTF">2024-01-08T12:14:49Z</dcterms:created>
  <dcterms:modified xsi:type="dcterms:W3CDTF">2026-04-24T19:10:52Z</dcterms:modified>
</cp:coreProperties>
</file>