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4" r:id="rId1"/>
  </p:sldMasterIdLst>
  <p:handoutMasterIdLst>
    <p:handoutMasterId r:id="rId23"/>
  </p:handoutMasterIdLst>
  <p:sldIdLst>
    <p:sldId id="275" r:id="rId2"/>
    <p:sldId id="274" r:id="rId3"/>
    <p:sldId id="279" r:id="rId4"/>
    <p:sldId id="260" r:id="rId5"/>
    <p:sldId id="257" r:id="rId6"/>
    <p:sldId id="264" r:id="rId7"/>
    <p:sldId id="258" r:id="rId8"/>
    <p:sldId id="259" r:id="rId9"/>
    <p:sldId id="261" r:id="rId10"/>
    <p:sldId id="262" r:id="rId11"/>
    <p:sldId id="277" r:id="rId12"/>
    <p:sldId id="278" r:id="rId13"/>
    <p:sldId id="263" r:id="rId14"/>
    <p:sldId id="276" r:id="rId15"/>
    <p:sldId id="269" r:id="rId16"/>
    <p:sldId id="270" r:id="rId17"/>
    <p:sldId id="268" r:id="rId18"/>
    <p:sldId id="271" r:id="rId19"/>
    <p:sldId id="281" r:id="rId20"/>
    <p:sldId id="282" r:id="rId21"/>
    <p:sldId id="28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37B7"/>
    <a:srgbClr val="482F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66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04FF0-3A9A-4B61-92E8-DC3A73F17A0E}" type="datetimeFigureOut">
              <a:rPr lang="ru-RU" smtClean="0"/>
              <a:t>25.01.2026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27344-33D5-4619-A0A0-ABEC615D17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38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99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3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075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7286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87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2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44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432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64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8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2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4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1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4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7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51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6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support/demonstratsionnye-materialya/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://skiv.instrao.ru/bank-zadani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s://fioco.ru/vebinar-shkoly-ocenka-pisa" TargetMode="External"/><Relationship Id="rId4" Type="http://schemas.openxmlformats.org/officeDocument/2006/relationships/hyperlink" Target="https://fioco.ru/&#1087;&#1088;&#1080;&#1084;&#1077;&#1088;&#1099;-&#1079;&#1072;&#1076;&#1072;&#1095;-pisa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myshop.ru/shop/product/4539226.html" TargetMode="External"/><Relationship Id="rId7" Type="http://schemas.microsoft.com/office/2007/relationships/hdphoto" Target="../media/hdphoto2.wdp"/><Relationship Id="rId2" Type="http://schemas.openxmlformats.org/officeDocument/2006/relationships/hyperlink" Target="http://center-imc.ru/wp-content/uploads/2020/02/1012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resh.edu.ru/instruction" TargetMode="External"/><Relationship Id="rId4" Type="http://schemas.openxmlformats.org/officeDocument/2006/relationships/hyperlink" Target="https://fg.resh.edu.ru/" TargetMode="Externa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kiv.instrao.ru/content/board1/rabochie-materialy/programma-kursa-vneurochnoy-deyatelnosti.ph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pi.sfu-kras.ru/files/formirovanie_funkcionalnoy_gramotnosti_obuchayushchihsya_2021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47869" y="1264209"/>
            <a:ext cx="8689976" cy="25092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функциональной грамотности</a:t>
            </a:r>
          </a:p>
          <a:p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 одна из задач современного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747869" y="4444480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 Заседанию педагогического совета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2026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2439" y="5908812"/>
            <a:ext cx="4305987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Подготовила: учитель балкарского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языка и литературы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Гериева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А.И.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863" y="673381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Финансовая грамотность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2098113"/>
            <a:ext cx="10363826" cy="4245429"/>
          </a:xfrm>
        </p:spPr>
        <p:txBody>
          <a:bodyPr>
            <a:noAutofit/>
          </a:bodyPr>
          <a:lstStyle/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Грамотность в области финансовых инструментов подразумевает, что школьники знакомятся с базовыми понятиями и учатся принимать решения для улучшения собственного благополучия.</a:t>
            </a:r>
          </a:p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Финансово-грамотная личность должна знать, как эффективно управлять семейным бюджетом и контролировать его; как планировать денежные расходы на ближайшее время и на перспективу; как действовать при непредвиденных потерях дохода; как формировать финансовый резерв и т.д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cap="none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Для того чтобы освоить этот вид грамотности, педагоги моделируют для учеников ситуации с банковскими продуктами, денежными операциями, другими инструментами финансового рынка.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124" name="Picture 4" descr="https://xn--80aaafgkdpdwh1a6cu4q.xn--p1ai/wp-content/uploads/2023/02/fin-768x5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303810" y="214734"/>
            <a:ext cx="2589610" cy="192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1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341" y="-131646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Глобальные компетенции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AutoShape 20" descr="C:\Users\gerie\Desktop\i.webp"/>
          <p:cNvSpPr>
            <a:spLocks noGrp="1" noChangeAspect="1" noChangeArrowheads="1"/>
          </p:cNvSpPr>
          <p:nvPr>
            <p:ph sz="quarter" idx="13"/>
          </p:nvPr>
        </p:nvSpPr>
        <p:spPr bwMode="auto">
          <a:xfrm>
            <a:off x="235131" y="1063667"/>
            <a:ext cx="5460900" cy="568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Глобальные компетенции – это не конкретные навыки, а сочетание знаний, умений, взглядов, отношений и ценностей, успешно применяемых при личном или виртуальном взаимодействии с людьми, которые принадлежат к другой культурной среде, и при участии отдельных лиц в решении глобальных проблем (</a:t>
            </a:r>
            <a:r>
              <a:rPr lang="ru-RU" b="1" cap="none" dirty="0" err="1" smtClean="0">
                <a:solidFill>
                  <a:schemeClr val="accent2">
                    <a:lumMod val="50000"/>
                  </a:schemeClr>
                </a:solidFill>
              </a:rPr>
              <a:t>т.Е.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 В ситуациях, требующих от человека понимания проблем, которые не имеют национальных границ и оказывают влияние на жизнь нынешнего и будущих поколений)</a:t>
            </a:r>
          </a:p>
          <a:p>
            <a:endParaRPr lang="ru-RU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46" name="Picture 2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r="17678"/>
          <a:stretch/>
        </p:blipFill>
        <p:spPr bwMode="auto">
          <a:xfrm>
            <a:off x="5956663" y="985207"/>
            <a:ext cx="6087292" cy="576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67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026" y="-204443"/>
            <a:ext cx="10364451" cy="159617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Креативное мышление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22070" y="2642310"/>
            <a:ext cx="4820194" cy="2519648"/>
          </a:xfrm>
        </p:spPr>
        <p:txBody>
          <a:bodyPr/>
          <a:lstStyle/>
          <a:p>
            <a:r>
              <a:rPr lang="ru-RU" sz="2000" cap="none" dirty="0" smtClean="0">
                <a:solidFill>
                  <a:schemeClr val="accent2">
                    <a:lumMod val="50000"/>
                  </a:schemeClr>
                </a:solidFill>
              </a:rPr>
              <a:t>Креативное мышление-способность продуктивно участвовать в процессе выработки, оценки и совершенствований идей, направленных на получение инновационных и эффективных решений, и/или нового знания, и/или эффектного выражения воображения</a:t>
            </a:r>
            <a:endParaRPr lang="ru-RU" sz="2000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264" y="1391734"/>
            <a:ext cx="6807145" cy="5126632"/>
          </a:xfrm>
        </p:spPr>
      </p:pic>
    </p:spTree>
    <p:extLst>
      <p:ext uri="{BB962C8B-B14F-4D97-AF65-F5344CB8AC3E}">
        <p14:creationId xmlns:p14="http://schemas.microsoft.com/office/powerpoint/2010/main" val="103062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1807" y="979714"/>
            <a:ext cx="10363826" cy="527179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обобщенная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модель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структурных элементов функциональной грамотности</a:t>
            </a:r>
          </a:p>
          <a:p>
            <a:pPr marL="0" indent="0">
              <a:buNone/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343607" y="1404838"/>
            <a:ext cx="8500188" cy="1608950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ЖИЗНЕННАЯ СИТУАЦИЯ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187960" y="2055068"/>
            <a:ext cx="6655836" cy="1518555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НАУЧНОЕ ЗЕРНО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690189" y="2658641"/>
            <a:ext cx="5228254" cy="140950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ПОИСК РЕШЕНИЯ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6632512" y="3119920"/>
            <a:ext cx="3315476" cy="1545384"/>
          </a:xfrm>
          <a:prstGeom prst="rightArrow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3607" y="2658641"/>
            <a:ext cx="1828801" cy="165210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Проблема, с которой столкнулись в реальной жизни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87960" y="3224316"/>
            <a:ext cx="1486677" cy="153955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Перевод жизненной ситуации в научную проблему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90188" y="3731660"/>
            <a:ext cx="1971869" cy="170283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Поиск форм, методов, средств и приемов для решения проблемы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77608" y="4089142"/>
            <a:ext cx="2478833" cy="198247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Интерпретация результата решения научной проблемы (решение жизненной ситуации)</a:t>
            </a:r>
          </a:p>
        </p:txBody>
      </p:sp>
    </p:spTree>
    <p:extLst>
      <p:ext uri="{BB962C8B-B14F-4D97-AF65-F5344CB8AC3E}">
        <p14:creationId xmlns:p14="http://schemas.microsoft.com/office/powerpoint/2010/main" val="25765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79605"/>
            <a:ext cx="10364451" cy="1596177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Заключение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8390" y="1133856"/>
            <a:ext cx="11173968" cy="5486400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Задания по функциональной грамотности позволяют подготовить обучающихся к пониманию того, как предметные знания становятся востребованными для жизни и будущей профессии. В качестве контекста используются различные ситуации, социально и личностно близкие обучающимся. Использование реальной ситуации в заданиях по формированию функциональной грамотности, представленной в различных контекстах, способствует, с одной стороны, социализации обучающихся и обогащению их личного социального опыта, а с другой – наполняет практическим смыслом учебную деятельность обучающихся, стимулирует познавательный интерес и повышает мотивацию к обучению. Формирование функциональной грамотности направлено на освоение обучающимися новых видов предметных и </a:t>
            </a:r>
            <a:r>
              <a:rPr lang="ru-RU" b="1" cap="none" dirty="0" err="1" smtClean="0">
                <a:solidFill>
                  <a:schemeClr val="accent2">
                    <a:lumMod val="50000"/>
                  </a:schemeClr>
                </a:solidFill>
              </a:rPr>
              <a:t>метапредметных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 умений, совокупность которых следует рассматривать как адаптационный потенциал как в ежедневных жизненных ситуациях, так и в будущей профессии.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7" y="618518"/>
            <a:ext cx="9645369" cy="51981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</a:rPr>
              <a:t>Ресурсы по формированию и оценке функциональной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62269"/>
            <a:ext cx="10363826" cy="4926564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Банк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заданий для формирования и оценки функциональной грамотности обучающихся основной школы (5-9 классы). ФГБНУ Институт стратегии развития образования российской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академии образования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: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http://skiv.instrao.ru/bank-zadaniy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/</a:t>
            </a:r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Демонстрационные материалы для оценки функциональной грамотности учащихся 5 и 7 классов. ФГБНУ «Институт стратегии развития образования российской академии образования» (Демонстрационные материалы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http://skiv.instrao.ru/support/demonstratsionnye-materialya/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Открытые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задания PISA: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https://fioco.ru/примеры-задач-pisa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Презентация платформы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Электронный банк тренировочных заданий по оценке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функциональной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грамотности»: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hlinkClick r:id="rId5"/>
              </a:rPr>
              <a:t>https://fioco.ru/vebinar-shkoly-ocenka-pisa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 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 descr="http://skiv.instrao.ru/bitrix/templates/books/images/logo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017" y="1362269"/>
            <a:ext cx="2030344" cy="5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3984" y="4476167"/>
            <a:ext cx="878205" cy="704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94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913774" y="503853"/>
            <a:ext cx="10363826" cy="5747657"/>
          </a:xfrm>
        </p:spPr>
        <p:txBody>
          <a:bodyPr>
            <a:normAutofit/>
          </a:bodyPr>
          <a:lstStyle/>
          <a:p>
            <a:pPr lvl="0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center-imc.ru/wp-content/uploads/2020/02/10120.pdf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Сборники эталонных заданий серии «Функциональная грамотность. Учимся для   жизни»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издательства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«Просвещение»: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https://myshop.ru/shop/product/4539226.html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 </a:t>
            </a:r>
          </a:p>
          <a:p>
            <a:pPr lvl="0">
              <a:lnSpc>
                <a:spcPct val="110000"/>
              </a:lnSpc>
              <a:spcBef>
                <a:spcPts val="0"/>
              </a:spcBef>
            </a:pP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Электронный банк заданий по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функциональной грамотности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: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hlinkClick r:id="rId4"/>
              </a:rPr>
              <a:t>https://fg.resh.edu.ru/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Пошаговая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инструкция, как получить доступ к электронному банку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заданий представлена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руководстве пользователя. Ознакомиться с руководством пользователя можно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 ссылке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: </a:t>
            </a: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hlinkClick r:id="rId5"/>
              </a:rPr>
              <a:t>https://resh.edu.ru/instruction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5658" y="2133918"/>
            <a:ext cx="1429654" cy="339616"/>
          </a:xfrm>
          <a:prstGeom prst="rect">
            <a:avLst/>
          </a:prstGeom>
        </p:spPr>
      </p:pic>
      <p:pic>
        <p:nvPicPr>
          <p:cNvPr id="13" name="Рисунок 12" descr="http://maltacrown.ru/upload/about/partners/%D1%8D%D0%BB%D0%B5%D0%BA%D1%82%D1%80%D0%BE%D0%BD%D0%BD%D0%B0%D1%8F%20%D1%88%D0%BA%D0%BE%D0%BB%D0%B0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5658" y="3734869"/>
            <a:ext cx="1549400" cy="6572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1111" y="195719"/>
            <a:ext cx="1750333" cy="231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614" y="609600"/>
            <a:ext cx="3496785" cy="5181600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79646" y="2618757"/>
            <a:ext cx="4880009" cy="3158348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cap="none" dirty="0">
                <a:solidFill>
                  <a:schemeClr val="accent2">
                    <a:lumMod val="50000"/>
                  </a:schemeClr>
                </a:solidFill>
              </a:rPr>
              <a:t>Программа курса внеурочной деятельности «Функциональная грамотность: учимся для жизни»</a:t>
            </a:r>
            <a:br>
              <a:rPr lang="ru-RU" sz="2400" b="1" cap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cap="none" dirty="0">
                <a:solidFill>
                  <a:schemeClr val="accent2">
                    <a:lumMod val="50000"/>
                  </a:schemeClr>
                </a:solidFill>
              </a:rPr>
              <a:t>(основное общее образование</a:t>
            </a: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b="1" cap="none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b="1" cap="none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http://skiv.instrao.ru/content/board1/rabochie-materialy/programma-kursa-vneurochnoy-deyatelnosti.php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 descr="http://skiv.instrao.ru/bitrix/templates/books/images/logo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740" y="916543"/>
            <a:ext cx="3340762" cy="960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3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41460" y="1174283"/>
            <a:ext cx="3750304" cy="522488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457524" y="2030932"/>
            <a:ext cx="6063916" cy="376026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lpi.sfu-kras.ru/files/formirovanie_funkcionalnoy_gramotnosti_obuchayushchihsya_2021.pdf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90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882" y="824458"/>
            <a:ext cx="5992318" cy="6033542"/>
          </a:xfrm>
        </p:spPr>
        <p:txBody>
          <a:bodyPr>
            <a:noAutofit/>
          </a:bodyPr>
          <a:lstStyle/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Ссылки. Читательская грамотность.</a:t>
            </a:r>
          </a:p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1.	Федеральный институт педагогических измерений</a:t>
            </a:r>
          </a:p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ФГБНУ «Федеральный институт педагогических измерений» представляет банк заданий по оценке читательской грамотности обучающихся 5-9 классов, сформированный в рамках выполнения работ по Государственному контракту № Ф-12-кс-2022 «Формирование банка заданий по оценке читательской грамотности обучающихся».</a:t>
            </a:r>
          </a:p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Банк разработан на базе текстов по предметам социально-гуманитарного цикла (русский язык, история, обществознание и география) и естественнонаучного цикла (биология, химия и физика) и содержит 900 заданий, в том числе:</a:t>
            </a:r>
          </a:p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- 150 заданий для обучающихся 5 классов,</a:t>
            </a:r>
          </a:p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- 150 заданий для обучающихся 6 классов</a:t>
            </a:r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endParaRPr lang="ru-RU" sz="15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>
          <a:xfrm>
            <a:off x="6172200" y="824458"/>
            <a:ext cx="6019800" cy="5756224"/>
          </a:xfrm>
        </p:spPr>
        <p:txBody>
          <a:bodyPr>
            <a:noAutofit/>
          </a:bodyPr>
          <a:lstStyle/>
          <a:p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- 200 заданий для обучающихся 7 классов,</a:t>
            </a:r>
          </a:p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200 заданий для обучающихся 8 классов,</a:t>
            </a:r>
          </a:p>
          <a:p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- 200 заданий для обучающихся 9 классов.</a:t>
            </a:r>
          </a:p>
          <a:p>
            <a:r>
              <a:rPr lang="ru-RU" sz="1500" b="1" dirty="0" smtClean="0">
                <a:solidFill>
                  <a:schemeClr val="accent2">
                    <a:lumMod val="50000"/>
                  </a:schemeClr>
                </a:solidFill>
              </a:rPr>
              <a:t>Открытый </a:t>
            </a:r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банк заданий для оценки читательской грамотности (5-9 классы) https://oge.fipi.ru/bank/index.php?proj=B37230251B44AD1E4D5A616C96945D28</a:t>
            </a:r>
          </a:p>
          <a:p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2.	Варианты проверочных работ (5-9 классы ):</a:t>
            </a:r>
          </a:p>
          <a:p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https://fipi.ru/otkrytyy-bank-zadani-chitatelskoi-gramotnosti</a:t>
            </a:r>
          </a:p>
          <a:p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3.	Банк заданий PISA</a:t>
            </a:r>
          </a:p>
          <a:p>
            <a:r>
              <a:rPr lang="ru-RU" sz="1500" b="1" dirty="0">
                <a:solidFill>
                  <a:schemeClr val="accent2">
                    <a:lumMod val="50000"/>
                  </a:schemeClr>
                </a:solidFill>
              </a:rPr>
              <a:t>https://profcentr.ggtu.ru/index.php/dokumenty/43-bank-zadanij-pisa</a:t>
            </a:r>
          </a:p>
          <a:p>
            <a:endParaRPr lang="ru-RU" sz="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454" y="-685724"/>
            <a:ext cx="617474" cy="38592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3833" y="5952178"/>
            <a:ext cx="10364452" cy="100993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Притча «Чайная церемония»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9331" t="19467" r="10675" b="9119"/>
          <a:stretch/>
        </p:blipFill>
        <p:spPr>
          <a:xfrm>
            <a:off x="2805281" y="134911"/>
            <a:ext cx="9200601" cy="59521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36" y="966466"/>
            <a:ext cx="2773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«Мои ученики будут узнавать новое не от меня.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Они будут открывать это новое сами.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Моя задача- помочь им раскрыться</a:t>
            </a:r>
          </a:p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и развить собственные идеи»</a:t>
            </a:r>
          </a:p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И.Г.Песталоцци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5" y="674556"/>
            <a:ext cx="5106026" cy="5711253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Ссылки.  Естественнонаучная грамотность</a:t>
            </a:r>
          </a:p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1.	https://web.archive.org/web/20231209080232/http://skiv.instrao.ru/bank-zadaniy/- ИНСТИТУТ СТРАТЕГИИ РАЗВИТИЯ ОБРАЗОВАНИ РОССИЙСКОЙ АКАДЕМИИ НАУК</a:t>
            </a:r>
          </a:p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2.	https://resh.edu.ru/-  Раздел "Функциональная грамотность" на РЭШ </a:t>
            </a:r>
          </a:p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3.	Международный контекст (PISA)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674556"/>
            <a:ext cx="5105400" cy="5711254"/>
          </a:xfrm>
        </p:spPr>
        <p:txBody>
          <a:bodyPr>
            <a:normAutofit/>
          </a:bodyPr>
          <a:lstStyle/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Ссылки. Финансовая грамотность.</a:t>
            </a:r>
          </a:p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https://vbudushee.ru/library/mezhpredmetnye-zadachi-po-fg/?ysclid=mkspcfkq9i907072080</a:t>
            </a:r>
          </a:p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https://fin5-fg.sdamgia.ru/?redir=1</a:t>
            </a:r>
          </a:p>
          <a:p>
            <a:r>
              <a:rPr lang="ru-RU" b="1" smtClean="0">
                <a:solidFill>
                  <a:schemeClr val="accent2">
                    <a:lumMod val="50000"/>
                  </a:schemeClr>
                </a:solidFill>
              </a:rPr>
              <a:t>https://pimc.spb.ru/netcat_files/multifile/2741/Bank_zadaniy_dlya_otsenki_urovnya_finansovoy_gramotnosti.pdf</a:t>
            </a:r>
          </a:p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1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Исследование функциональной грамотности учеников по параллелям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187451"/>
              </p:ext>
            </p:extLst>
          </p:nvPr>
        </p:nvGraphicFramePr>
        <p:xfrm>
          <a:off x="617190" y="2214694"/>
          <a:ext cx="10957620" cy="41434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739405">
                  <a:extLst>
                    <a:ext uri="{9D8B030D-6E8A-4147-A177-3AD203B41FA5}">
                      <a16:colId xmlns:a16="http://schemas.microsoft.com/office/drawing/2014/main" val="1074250093"/>
                    </a:ext>
                  </a:extLst>
                </a:gridCol>
                <a:gridCol w="2739405">
                  <a:extLst>
                    <a:ext uri="{9D8B030D-6E8A-4147-A177-3AD203B41FA5}">
                      <a16:colId xmlns:a16="http://schemas.microsoft.com/office/drawing/2014/main" val="3773550788"/>
                    </a:ext>
                  </a:extLst>
                </a:gridCol>
                <a:gridCol w="2739405">
                  <a:extLst>
                    <a:ext uri="{9D8B030D-6E8A-4147-A177-3AD203B41FA5}">
                      <a16:colId xmlns:a16="http://schemas.microsoft.com/office/drawing/2014/main" val="3387350394"/>
                    </a:ext>
                  </a:extLst>
                </a:gridCol>
                <a:gridCol w="2739405">
                  <a:extLst>
                    <a:ext uri="{9D8B030D-6E8A-4147-A177-3AD203B41FA5}">
                      <a16:colId xmlns:a16="http://schemas.microsoft.com/office/drawing/2014/main" val="143669181"/>
                    </a:ext>
                  </a:extLst>
                </a:gridCol>
              </a:tblGrid>
              <a:tr h="108891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Класс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Естественнонаучная</a:t>
                      </a:r>
                    </a:p>
                    <a:p>
                      <a:pPr algn="ctr"/>
                      <a:r>
                        <a:rPr lang="ru-RU" sz="2000" b="1" dirty="0" smtClean="0"/>
                        <a:t>грамотность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Читательская</a:t>
                      </a:r>
                    </a:p>
                    <a:p>
                      <a:pPr algn="ctr"/>
                      <a:r>
                        <a:rPr lang="ru-RU" sz="2000" b="1" dirty="0" smtClean="0"/>
                        <a:t>грамотность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Финансовая грамотность</a:t>
                      </a:r>
                      <a:endParaRPr lang="ru-RU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406125"/>
                  </a:ext>
                </a:extLst>
              </a:tr>
              <a:tr h="101817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октябрь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октябрь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705034"/>
                  </a:ext>
                </a:extLst>
              </a:tr>
              <a:tr h="101817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март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март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3422851"/>
                  </a:ext>
                </a:extLst>
              </a:tr>
              <a:tr h="101817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март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март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март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680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1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434715"/>
            <a:ext cx="10364452" cy="1339122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Какие методические приёмы Вы можете отметить в деятельности учителя?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49508" y="1773837"/>
            <a:ext cx="10528719" cy="4941758"/>
          </a:xfrm>
        </p:spPr>
        <p:txBody>
          <a:bodyPr>
            <a:noAutofit/>
          </a:bodyPr>
          <a:lstStyle/>
          <a:p>
            <a:pPr algn="just"/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</a:rPr>
              <a:t>Самостоятельная работа по приобретению знаний</a:t>
            </a:r>
            <a:r>
              <a:rPr lang="ru-RU" sz="2400" b="1" cap="none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</a:p>
          <a:p>
            <a:pPr algn="just"/>
            <a:r>
              <a:rPr lang="ru-RU" sz="2400" b="1" cap="none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</a:rPr>
              <a:t>обучение в сотрудничестве»,</a:t>
            </a:r>
          </a:p>
          <a:p>
            <a:pPr algn="just"/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</a:rPr>
              <a:t> Значимость практических знаний</a:t>
            </a:r>
          </a:p>
          <a:p>
            <a:pPr algn="just"/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</a:rPr>
              <a:t>- Самые прочные знания, это те, которые добыты самостоятельным трудом;</a:t>
            </a:r>
          </a:p>
          <a:p>
            <a:pPr algn="just"/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</a:rPr>
              <a:t> - «Обучение в сотрудничестве» даёт также положительные результаты, это интерактивный метод; </a:t>
            </a:r>
          </a:p>
          <a:p>
            <a:pPr algn="just"/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</a:rPr>
              <a:t>- Умение применять знания в жизни, это самое главное, чему мы должны учить детей.</a:t>
            </a:r>
            <a:endParaRPr lang="ru-RU" sz="2400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4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2b-im.com/wp-content/uploads/2016/06/AdobeStock_22185931-Convert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08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15737" y="261257"/>
            <a:ext cx="5368834" cy="3807019"/>
          </a:xfrm>
        </p:spPr>
        <p:txBody>
          <a:bodyPr>
            <a:noAutofit/>
          </a:bodyPr>
          <a:lstStyle/>
          <a:p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На рынке труда востребованы те специалисты, которые способны быстро реагировать на любые вызовы, осваивать новые знания и применять их в решении возникающих проблем. Это и есть функционально грамотные люди. Если учащийся сумел приобрести такие навыки, он будет легко ориентироваться в современной реальности.</a:t>
            </a:r>
            <a:endParaRPr lang="ru-RU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420" y="347930"/>
            <a:ext cx="10364451" cy="65044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функциональной грамотности школьников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998376"/>
            <a:ext cx="10363826" cy="55610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 грамотный ученик — индикатор качества образования. 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черты школьника с развитой функциональной грамотностью:</a:t>
            </a:r>
          </a:p>
          <a:p>
            <a:pPr algn="just"/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 решает разные бытовые проблемы;</a:t>
            </a:r>
          </a:p>
          <a:p>
            <a:pPr algn="just"/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Умеет общаться и находить выход в разнообразных социальных ситуациях;</a:t>
            </a:r>
          </a:p>
          <a:p>
            <a:pPr algn="just"/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базовые навыки чтения и письма для построения коммуникации;</a:t>
            </a:r>
          </a:p>
          <a:p>
            <a:pPr algn="just"/>
            <a:r>
              <a:rPr lang="ru-RU" sz="2200" b="1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Выстраивает межпредметные связи, когда один и тот же факт или явление изучается, а затем и оценивается с разных сторон.  </a:t>
            </a:r>
          </a:p>
          <a:p>
            <a:pPr marL="0" indent="0" algn="just">
              <a:buNone/>
            </a:pP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algn="just"/>
            <a:endParaRPr lang="ru-RU" b="1" cap="none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61104" y="493776"/>
            <a:ext cx="3508042" cy="150906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Финансовая грамотность</a:t>
            </a:r>
            <a:endParaRPr lang="ru-RU" sz="2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21040" y="841549"/>
            <a:ext cx="3812364" cy="128930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Математическая грамотность</a:t>
            </a:r>
            <a:endParaRPr lang="ru-RU" sz="2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587297" y="669187"/>
            <a:ext cx="3354767" cy="16428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Естественнонаучная грамотность</a:t>
            </a:r>
            <a:endParaRPr lang="ru-RU" sz="2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197434" y="2782313"/>
            <a:ext cx="3621024" cy="15723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Читательская грамотность</a:t>
            </a:r>
            <a:endParaRPr lang="ru-RU" sz="2400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06378" y="5243117"/>
            <a:ext cx="3182112" cy="1115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Глобальные компетенции</a:t>
            </a:r>
            <a:endParaRPr lang="ru-RU" sz="2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Прямая соединительная линия 7"/>
          <p:cNvCxnSpPr>
            <a:stCxn id="4" idx="4"/>
            <a:endCxn id="7" idx="2"/>
          </p:cNvCxnSpPr>
          <p:nvPr/>
        </p:nvCxnSpPr>
        <p:spPr>
          <a:xfrm>
            <a:off x="2027222" y="2130853"/>
            <a:ext cx="579156" cy="3670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5" idx="4"/>
            <a:endCxn id="18" idx="6"/>
          </p:cNvCxnSpPr>
          <p:nvPr/>
        </p:nvCxnSpPr>
        <p:spPr>
          <a:xfrm flipH="1">
            <a:off x="9669372" y="2312059"/>
            <a:ext cx="595309" cy="34869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6" idx="2"/>
          </p:cNvCxnSpPr>
          <p:nvPr/>
        </p:nvCxnSpPr>
        <p:spPr>
          <a:xfrm flipH="1">
            <a:off x="2312126" y="3568471"/>
            <a:ext cx="1885308" cy="39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2" idx="4"/>
            <a:endCxn id="6" idx="0"/>
          </p:cNvCxnSpPr>
          <p:nvPr/>
        </p:nvCxnSpPr>
        <p:spPr>
          <a:xfrm flipH="1">
            <a:off x="6007946" y="2002837"/>
            <a:ext cx="7179" cy="7794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5" idx="3"/>
            <a:endCxn id="6" idx="7"/>
          </p:cNvCxnSpPr>
          <p:nvPr/>
        </p:nvCxnSpPr>
        <p:spPr>
          <a:xfrm flipH="1">
            <a:off x="7288171" y="2071466"/>
            <a:ext cx="1790420" cy="941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4" idx="5"/>
          </p:cNvCxnSpPr>
          <p:nvPr/>
        </p:nvCxnSpPr>
        <p:spPr>
          <a:xfrm>
            <a:off x="3375096" y="1942039"/>
            <a:ext cx="1416295" cy="1045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6"/>
          </p:cNvCxnSpPr>
          <p:nvPr/>
        </p:nvCxnSpPr>
        <p:spPr>
          <a:xfrm>
            <a:off x="7818458" y="3568471"/>
            <a:ext cx="2148568" cy="39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4" idx="6"/>
            <a:endCxn id="2" idx="2"/>
          </p:cNvCxnSpPr>
          <p:nvPr/>
        </p:nvCxnSpPr>
        <p:spPr>
          <a:xfrm flipV="1">
            <a:off x="3933404" y="1248307"/>
            <a:ext cx="327700" cy="237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2" idx="6"/>
            <a:endCxn id="5" idx="2"/>
          </p:cNvCxnSpPr>
          <p:nvPr/>
        </p:nvCxnSpPr>
        <p:spPr>
          <a:xfrm>
            <a:off x="7769146" y="1248307"/>
            <a:ext cx="818151" cy="242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487260" y="5241231"/>
            <a:ext cx="3182112" cy="1115568"/>
          </a:xfrm>
          <a:prstGeom prst="ellipse">
            <a:avLst/>
          </a:prstGeom>
          <a:solidFill>
            <a:srgbClr val="8037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Креативное мышление</a:t>
            </a:r>
            <a:endParaRPr lang="ru-RU" sz="2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3" name="Прямая соединительная линия 22"/>
          <p:cNvCxnSpPr>
            <a:stCxn id="6" idx="5"/>
            <a:endCxn id="18" idx="0"/>
          </p:cNvCxnSpPr>
          <p:nvPr/>
        </p:nvCxnSpPr>
        <p:spPr>
          <a:xfrm>
            <a:off x="7288171" y="4124369"/>
            <a:ext cx="790145" cy="1116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3"/>
            <a:endCxn id="7" idx="0"/>
          </p:cNvCxnSpPr>
          <p:nvPr/>
        </p:nvCxnSpPr>
        <p:spPr>
          <a:xfrm flipH="1">
            <a:off x="4197434" y="4124369"/>
            <a:ext cx="530287" cy="111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6"/>
            <a:endCxn id="18" idx="2"/>
          </p:cNvCxnSpPr>
          <p:nvPr/>
        </p:nvCxnSpPr>
        <p:spPr>
          <a:xfrm flipV="1">
            <a:off x="5788490" y="5799015"/>
            <a:ext cx="698770" cy="18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6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38479"/>
          </a:xfrm>
        </p:spPr>
        <p:txBody>
          <a:bodyPr>
            <a:normAutofit fontScale="90000"/>
          </a:bodyPr>
          <a:lstStyle/>
          <a:p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ЧИТАТЕЛЬСКАЯ </a:t>
            </a:r>
            <a:r>
              <a:rPr lang="ru-RU" b="1" cap="none" dirty="0">
                <a:solidFill>
                  <a:schemeClr val="accent2">
                    <a:lumMod val="50000"/>
                  </a:schemeClr>
                </a:solidFill>
              </a:rPr>
              <a:t>ГРАМОТНОСТЬ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436914"/>
            <a:ext cx="10363826" cy="49825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Фундаментом грамотности в целом и функциональной грамотности в частности можно считать ЧИТАТЕЛЬСКУЮ ГРАМОТНОСТЬ..</a:t>
            </a:r>
          </a:p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Читательские умения, как структурный компонент ЧГ, предполагают готовность субъекта наиболее эффективно выполнять действия в соответствии с целями и условиями, в которых приходится действовать, а именно: найти в тексте информацию; интегрировать и интерпретировать ее; оценить содержание и форму текста. Кроме того, читательские умения предусматривают владение разными стратегиями чтения текстов: стратегии предтекствовой деятельности, стратегии текстовой деятельности, стратегии послетекстовой деятельности. </a:t>
            </a:r>
          </a:p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Важно научиться </a:t>
            </a:r>
            <a:r>
              <a:rPr lang="ru-RU" b="1" u="sng" cap="none" dirty="0" smtClean="0">
                <a:solidFill>
                  <a:schemeClr val="accent2">
                    <a:lumMod val="50000"/>
                  </a:schemeClr>
                </a:solidFill>
              </a:rPr>
              <a:t>читать между строк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, уметь находить и извлекать </a:t>
            </a:r>
            <a:r>
              <a:rPr lang="ru-RU" b="1" u="sng" cap="none" dirty="0" smtClean="0">
                <a:solidFill>
                  <a:schemeClr val="accent2">
                    <a:lumMod val="50000"/>
                  </a:schemeClr>
                </a:solidFill>
              </a:rPr>
              <a:t>важную и второстепенную информацию</a:t>
            </a:r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, замечать различные </a:t>
            </a:r>
            <a:r>
              <a:rPr lang="ru-RU" b="1" u="sng" cap="none" dirty="0" smtClean="0">
                <a:solidFill>
                  <a:schemeClr val="accent2">
                    <a:lumMod val="50000"/>
                  </a:schemeClr>
                </a:solidFill>
              </a:rPr>
              <a:t>взаимосвязи и параллели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2" descr="https://ostrov-school.crm.eduru.ru/media/2022/03/30/1295960850/chita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9902" y="72570"/>
            <a:ext cx="1017037" cy="154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9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f3.ppt-online.org/files3/slide/n/Ne9qg6G5XVZQxY1mdr8cMkoOJTCzESluLsAnfh/slide-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87397" y="951722"/>
            <a:ext cx="4604603" cy="237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837" y="335901"/>
            <a:ext cx="10364451" cy="615821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Математическая грамотность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9837" y="1623527"/>
            <a:ext cx="10717763" cy="523447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«</a:t>
            </a:r>
            <a:r>
              <a:rPr lang="ru-RU" sz="2400" b="1" cap="none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</a:t>
            </a: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атематическая грамотность – это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способность индивидуума математически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рассуждать, формулировать, применять,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интерпретировать математику для решения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проблем в различных контекстах реального мира, </a:t>
            </a:r>
            <a:r>
              <a:rPr lang="ru-RU" sz="2400" b="1" cap="none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на основе </a:t>
            </a: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математических </a:t>
            </a:r>
            <a:r>
              <a:rPr lang="ru-RU" sz="2400" b="1" cap="none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данных прогнозировать явления, просчитывать фактическую выгоду и принимать взвешенные решения</a:t>
            </a:r>
            <a:r>
              <a:rPr lang="ru-RU" sz="2400" b="1" cap="none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». В качестве контекста могут выступать личная, профессиональная, научная или общественная сферы жизнедеятельности человека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5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sh11kansk.ucoz.ru/papka2/20-21/financovaja/f5a5b7ae9a2f604fb40a931fa4c19e7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7142" y="0"/>
            <a:ext cx="2394857" cy="18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599" y="668280"/>
            <a:ext cx="10364451" cy="5571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Естественнонаучная грамотность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3265" y="1893700"/>
            <a:ext cx="11044335" cy="47403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Естественнонаучная грамотность представляет собой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компетенций: научно объяснять явления, оценивать и планировать научные исследования, научно интерпретировать данные и приводить доказательства.</a:t>
            </a:r>
          </a:p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Таким образом, естественнонаучная грамотность – это уровень образованности, дающий возможность на основе практико-ориентированных знаний решать стандартные жизненные задачи в различных сферах деятельности, включающий набор умений и навыков, обеспечивающих человеку полноценное участие в жизни общества, способность человека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вступать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 отношения с внешней средой, быстро адаптироваться и функционировать в ней.</a:t>
            </a:r>
            <a:endParaRPr lang="ru-RU" b="1" cap="none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b="1" cap="none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b="1" cap="non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6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1840</TotalTime>
  <Words>839</Words>
  <Application>Microsoft Office PowerPoint</Application>
  <PresentationFormat>Широкоэкранный</PresentationFormat>
  <Paragraphs>132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</vt:lpstr>
      <vt:lpstr>Times New Roman</vt:lpstr>
      <vt:lpstr>Tw Cen MT</vt:lpstr>
      <vt:lpstr>Капля</vt:lpstr>
      <vt:lpstr>Презентация PowerPoint</vt:lpstr>
      <vt:lpstr>Презентация PowerPoint</vt:lpstr>
      <vt:lpstr>Какие методические приёмы Вы можете отметить в деятельности учителя? </vt:lpstr>
      <vt:lpstr>Презентация PowerPoint</vt:lpstr>
      <vt:lpstr>Понятие функциональной грамотности школьников </vt:lpstr>
      <vt:lpstr>Презентация PowerPoint</vt:lpstr>
      <vt:lpstr>ЧИТАТЕЛЬСКАЯ ГРАМОТНОСТЬ</vt:lpstr>
      <vt:lpstr>Математическая грамотность</vt:lpstr>
      <vt:lpstr>Естественнонаучная грамотность</vt:lpstr>
      <vt:lpstr>Финансовая грамотность </vt:lpstr>
      <vt:lpstr>Глобальные компетенции</vt:lpstr>
      <vt:lpstr>Креативное мышление</vt:lpstr>
      <vt:lpstr>Презентация PowerPoint</vt:lpstr>
      <vt:lpstr>Заключение  </vt:lpstr>
      <vt:lpstr>Ресурсы по формированию и оценке функциональной грамотности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Исследование функциональной грамотности учеников по параллелям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«Технологические основы формирования функциональной грамотности обучающихся как одного из направлений ФГОС третьего поколения»</dc:title>
  <dc:creator>shamil geriev</dc:creator>
  <cp:lastModifiedBy>shamil geriev</cp:lastModifiedBy>
  <cp:revision>37</cp:revision>
  <cp:lastPrinted>2023-04-04T08:06:45Z</cp:lastPrinted>
  <dcterms:created xsi:type="dcterms:W3CDTF">2026-01-17T19:40:37Z</dcterms:created>
  <dcterms:modified xsi:type="dcterms:W3CDTF">2026-01-25T20:46:33Z</dcterms:modified>
</cp:coreProperties>
</file>